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bookmarkIdSeed="3">
  <p:sldMasterIdLst>
    <p:sldMasterId id="2147483648" r:id="rId1"/>
  </p:sldMasterIdLst>
  <p:notesMasterIdLst>
    <p:notesMasterId r:id="rId40"/>
  </p:notesMasterIdLst>
  <p:handoutMasterIdLst>
    <p:handoutMasterId r:id="rId41"/>
  </p:handoutMasterIdLst>
  <p:sldIdLst>
    <p:sldId id="256" r:id="rId2"/>
    <p:sldId id="257" r:id="rId3"/>
    <p:sldId id="478" r:id="rId4"/>
    <p:sldId id="262" r:id="rId5"/>
    <p:sldId id="263" r:id="rId6"/>
    <p:sldId id="524" r:id="rId7"/>
    <p:sldId id="558" r:id="rId8"/>
    <p:sldId id="446" r:id="rId9"/>
    <p:sldId id="526" r:id="rId10"/>
    <p:sldId id="450" r:id="rId11"/>
    <p:sldId id="528" r:id="rId12"/>
    <p:sldId id="529" r:id="rId13"/>
    <p:sldId id="531" r:id="rId14"/>
    <p:sldId id="530" r:id="rId15"/>
    <p:sldId id="533" r:id="rId16"/>
    <p:sldId id="534" r:id="rId17"/>
    <p:sldId id="535" r:id="rId18"/>
    <p:sldId id="536" r:id="rId19"/>
    <p:sldId id="537" r:id="rId20"/>
    <p:sldId id="538" r:id="rId21"/>
    <p:sldId id="539" r:id="rId22"/>
    <p:sldId id="540" r:id="rId23"/>
    <p:sldId id="541" r:id="rId24"/>
    <p:sldId id="542" r:id="rId25"/>
    <p:sldId id="543" r:id="rId26"/>
    <p:sldId id="462" r:id="rId27"/>
    <p:sldId id="549" r:id="rId28"/>
    <p:sldId id="552" r:id="rId29"/>
    <p:sldId id="553" r:id="rId30"/>
    <p:sldId id="554" r:id="rId31"/>
    <p:sldId id="555" r:id="rId32"/>
    <p:sldId id="556" r:id="rId33"/>
    <p:sldId id="557" r:id="rId34"/>
    <p:sldId id="559" r:id="rId35"/>
    <p:sldId id="560" r:id="rId36"/>
    <p:sldId id="561" r:id="rId37"/>
    <p:sldId id="522" r:id="rId38"/>
    <p:sldId id="290" r:id="rId39"/>
  </p:sldIdLst>
  <p:sldSz cx="9144000" cy="5143500" type="screen16x9"/>
  <p:notesSz cx="6858000" cy="9144000"/>
  <p:embeddedFontLst>
    <p:embeddedFont>
      <p:font typeface="Aref Ruqaa" panose="02000503000000000000" pitchFamily="2" charset="-78"/>
      <p:regular r:id="rId42"/>
      <p:bold r:id="rId43"/>
    </p:embeddedFont>
    <p:embeddedFont>
      <p:font typeface="Calibri" panose="020F0502020204030204" pitchFamily="34" charset="0"/>
      <p:regular r:id="rId44"/>
      <p:bold r:id="rId45"/>
      <p:italic r:id="rId46"/>
      <p:boldItalic r:id="rId47"/>
    </p:embeddedFont>
    <p:embeddedFont>
      <p:font typeface="Cambria" panose="02040503050406030204" pitchFamily="18" charset="0"/>
      <p:regular r:id="rId48"/>
      <p:bold r:id="rId49"/>
      <p:italic r:id="rId50"/>
      <p:boldItalic r:id="rId51"/>
    </p:embeddedFont>
    <p:embeddedFont>
      <p:font typeface="Nunito" pitchFamily="2" charset="-93"/>
      <p:regular r:id="rId52"/>
      <p:bold r:id="rId53"/>
      <p:italic r:id="rId54"/>
      <p:boldItalic r:id="rId55"/>
    </p:embeddedFont>
    <p:embeddedFont>
      <p:font typeface="Roboto" panose="02000000000000000000" pitchFamily="2"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822" autoAdjust="0"/>
    <p:restoredTop sz="83706" autoAdjust="0"/>
  </p:normalViewPr>
  <p:slideViewPr>
    <p:cSldViewPr snapToGrid="0">
      <p:cViewPr varScale="1">
        <p:scale>
          <a:sx n="122" d="100"/>
          <a:sy n="122" d="100"/>
        </p:scale>
        <p:origin x="1560" y="90"/>
      </p:cViewPr>
      <p:guideLst/>
    </p:cSldViewPr>
  </p:slideViewPr>
  <p:outlineViewPr>
    <p:cViewPr>
      <p:scale>
        <a:sx n="33" d="100"/>
        <a:sy n="33" d="100"/>
      </p:scale>
      <p:origin x="0" y="-181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handoutMaster" Target="handoutMasters/handoutMaster1.xml"/><Relationship Id="rId54" Type="http://schemas.openxmlformats.org/officeDocument/2006/relationships/font" Target="fonts/font13.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B41FFA-2AEC-4E9C-AF20-3F5FE04D6D8E}" type="datetime1">
              <a:rPr lang="vi-VN" smtClean="0"/>
              <a:t>30/11/2023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2784FD-AF84-43A6-9B96-9634533B3891}"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1367cc8b6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1367cc8b6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11ec488bb4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11ec488bb4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17124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nSpc>
                <a:spcPct val="150000"/>
              </a:lnSpc>
              <a:spcBef>
                <a:spcPts val="200"/>
              </a:spcBef>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Phân tích yêu cầu hệ thống.</a:t>
            </a:r>
            <a:endParaRPr lang="vi-VN" sz="1300" b="1" dirty="0">
              <a:solidFill>
                <a:srgbClr val="365F91"/>
              </a:solidFill>
              <a:effectLst/>
              <a:latin typeface="Cambria" panose="02040503050406030204" pitchFamily="18" charset="0"/>
              <a:ea typeface="Times New Roman" panose="02020603050405020304" pitchFamily="18" charset="0"/>
              <a:cs typeface="Times New Roman" panose="02020603050405020304" pitchFamily="18" charset="0"/>
            </a:endParaRPr>
          </a:p>
          <a:p>
            <a:pPr indent="450215" algn="just" fontAlgn="base">
              <a:lnSpc>
                <a:spcPct val="150000"/>
              </a:lnSpc>
              <a:spcBef>
                <a:spcPts val="600"/>
              </a:spcBef>
              <a:spcAft>
                <a:spcPts val="1000"/>
              </a:spcAft>
            </a:pPr>
            <a:r>
              <a:rPr lang="vi-VN" sz="1300" dirty="0">
                <a:effectLst/>
                <a:latin typeface="Times New Roman" panose="02020603050405020304" pitchFamily="18" charset="0"/>
                <a:ea typeface="Times New Roman" panose="02020603050405020304" pitchFamily="18" charset="0"/>
                <a:cs typeface="Times New Roman" panose="02020603050405020304" pitchFamily="18" charset="0"/>
              </a:rPr>
              <a:t>Phân tích yêu cầu hệ thống quản lý thông tin khách hàng tham gia bảo hiểm nhân thọ là bước quan trọng để định rõ các chức năng, tính năng, và yêu cầu cụ thể mà hệ thống cần đáp ứng. Dưới đây là một số yêu cầu cơ bản mà hệ thống này có thể đối mặt:</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 lý Thông Tin Khách Hàng:</a:t>
            </a:r>
            <a:r>
              <a:rPr lang="vi-VN" sz="1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Hệ thống cho phép ghi chép và cập nhật thông tin cá nhân của khách hàng như tên, địa chỉ, ngày sinh, và các thông tin liên quan khác.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b="1" dirty="0">
                <a:effectLst/>
                <a:latin typeface="Times New Roman" panose="02020603050405020304" pitchFamily="18" charset="0"/>
                <a:ea typeface="Times New Roman" panose="02020603050405020304" pitchFamily="18" charset="0"/>
                <a:cs typeface="Times New Roman" panose="02020603050405020304" pitchFamily="18" charset="0"/>
              </a:rPr>
              <a:t>Kiểm Tra Người Dùng và Phân Quyền: </a:t>
            </a:r>
            <a:r>
              <a:rPr lang="vi-VN" sz="1300" dirty="0">
                <a:effectLst/>
                <a:latin typeface="Times New Roman" panose="02020603050405020304" pitchFamily="18" charset="0"/>
                <a:ea typeface="Times New Roman" panose="02020603050405020304" pitchFamily="18" charset="0"/>
                <a:cs typeface="Times New Roman" panose="02020603050405020304" pitchFamily="18" charset="0"/>
              </a:rPr>
              <a:t>Xác nhận tính đúng đắn của quá trình đăng nhập với tài khoản có quyền và không có quyền. Đảm bảo rằng các nhóm người dùng (vai trò) có quyền truy cập đúng vào các chức năng tương ứng.</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b="1" dirty="0">
                <a:effectLst/>
                <a:latin typeface="Times New Roman" panose="02020603050405020304" pitchFamily="18" charset="0"/>
                <a:ea typeface="Times New Roman" panose="02020603050405020304" pitchFamily="18" charset="0"/>
                <a:cs typeface="Times New Roman" panose="02020603050405020304" pitchFamily="18" charset="0"/>
              </a:rPr>
              <a:t>Kiểm Tra Quản Lý Nhân Sự:</a:t>
            </a:r>
            <a:r>
              <a:rPr lang="vi-VN" sz="1300" dirty="0">
                <a:effectLst/>
                <a:latin typeface="Times New Roman" panose="02020603050405020304" pitchFamily="18" charset="0"/>
                <a:ea typeface="Times New Roman" panose="02020603050405020304" pitchFamily="18" charset="0"/>
                <a:cs typeface="Times New Roman" panose="02020603050405020304" pitchFamily="18" charset="0"/>
              </a:rPr>
              <a:t> Kiểm tra tính đúng đắn của quá trình thêm, sửa, và xóa thông tin nhân viên. Xác nhận rằng tính năng phân quyền hoạt động đúng. </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b="1" dirty="0">
                <a:effectLst/>
                <a:latin typeface="Times New Roman" panose="02020603050405020304" pitchFamily="18" charset="0"/>
                <a:ea typeface="Times New Roman" panose="02020603050405020304" pitchFamily="18" charset="0"/>
                <a:cs typeface="Times New Roman" panose="02020603050405020304" pitchFamily="18" charset="0"/>
              </a:rPr>
              <a:t>Kiểm Tra Quản Lý Sản Phẩm: </a:t>
            </a:r>
            <a:r>
              <a:rPr lang="vi-VN" sz="1300" dirty="0">
                <a:effectLst/>
                <a:latin typeface="Times New Roman" panose="02020603050405020304" pitchFamily="18" charset="0"/>
                <a:ea typeface="Times New Roman" panose="02020603050405020304" pitchFamily="18" charset="0"/>
                <a:cs typeface="Times New Roman" panose="02020603050405020304" pitchFamily="18" charset="0"/>
              </a:rPr>
              <a:t>Kiểm tra tính đúng đắn của quá trình thêm, sửa, và xóa thông tin sản phẩm. Xác nhận rằng tồn kho được cập nhật đúng sau mỗi giao dịch. </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b="1" dirty="0">
                <a:effectLst/>
                <a:latin typeface="Times New Roman" panose="02020603050405020304" pitchFamily="18" charset="0"/>
                <a:ea typeface="Times New Roman" panose="02020603050405020304" pitchFamily="18" charset="0"/>
                <a:cs typeface="Times New Roman" panose="02020603050405020304" pitchFamily="18" charset="0"/>
              </a:rPr>
              <a:t>Kiểm Tra Quản Lý Đơn Hàng:</a:t>
            </a:r>
            <a:r>
              <a:rPr lang="vi-VN" sz="1300" dirty="0">
                <a:effectLst/>
                <a:latin typeface="Times New Roman" panose="02020603050405020304" pitchFamily="18" charset="0"/>
                <a:ea typeface="Times New Roman" panose="02020603050405020304" pitchFamily="18" charset="0"/>
                <a:cs typeface="Times New Roman" panose="02020603050405020304" pitchFamily="18" charset="0"/>
              </a:rPr>
              <a:t> Kiểm tra quá trình tạo, cập nhật, và xóa đơn hàng. Xác nhận rằng các hóa đơn được tạo và cập nhật đúng với thông tin sản phẩm và khách hàng. </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b="1" dirty="0">
                <a:effectLst/>
                <a:latin typeface="Times New Roman" panose="02020603050405020304" pitchFamily="18" charset="0"/>
                <a:ea typeface="Times New Roman" panose="02020603050405020304" pitchFamily="18" charset="0"/>
                <a:cs typeface="Times New Roman" panose="02020603050405020304" pitchFamily="18" charset="0"/>
              </a:rPr>
              <a:t>Kiểm Tra Tích Hợp Với Giao Diện Người Dùng:</a:t>
            </a:r>
            <a:r>
              <a:rPr lang="vi-VN" sz="1300" dirty="0">
                <a:effectLst/>
                <a:latin typeface="Times New Roman" panose="02020603050405020304" pitchFamily="18" charset="0"/>
                <a:ea typeface="Times New Roman" panose="02020603050405020304" pitchFamily="18" charset="0"/>
                <a:cs typeface="Times New Roman" panose="02020603050405020304" pitchFamily="18" charset="0"/>
              </a:rPr>
              <a:t> Kiểm tra xem các chức năng có hoạt động đúng trên giao diện người dùng hay không. Xác nhận rằng giao diện người dùng tương thích trên các trình duyệt khác nhau. </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b="1" dirty="0">
                <a:effectLst/>
                <a:latin typeface="Times New Roman" panose="02020603050405020304" pitchFamily="18" charset="0"/>
                <a:ea typeface="Times New Roman" panose="02020603050405020304" pitchFamily="18" charset="0"/>
                <a:cs typeface="Times New Roman" panose="02020603050405020304" pitchFamily="18" charset="0"/>
              </a:rPr>
              <a:t>Kiểm Tra Ràng Buộc và Phân Quyền:</a:t>
            </a:r>
            <a:r>
              <a:rPr lang="vi-VN" sz="1300" dirty="0">
                <a:effectLst/>
                <a:latin typeface="Times New Roman" panose="02020603050405020304" pitchFamily="18" charset="0"/>
                <a:ea typeface="Times New Roman" panose="02020603050405020304" pitchFamily="18" charset="0"/>
                <a:cs typeface="Times New Roman" panose="02020603050405020304" pitchFamily="18" charset="0"/>
              </a:rPr>
              <a:t> Kiểm tra tính đúng đắn của ràng buộc khóa ngoại và quyền hạn của người dùng. Xác nhận rằng người dùng không có quyền không thể thực hiện các thao tác không phù hợp. </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57200" algn="just">
              <a:lnSpc>
                <a:spcPct val="150000"/>
              </a:lnSpc>
              <a:spcAft>
                <a:spcPts val="1000"/>
              </a:spcAft>
            </a:pPr>
            <a:r>
              <a:rPr lang="vi-VN" sz="1300" dirty="0">
                <a:effectLst/>
                <a:latin typeface="Times New Roman" panose="02020603050405020304" pitchFamily="18" charset="0"/>
                <a:ea typeface="Times New Roman" panose="02020603050405020304" pitchFamily="18" charset="0"/>
                <a:cs typeface="Times New Roman" panose="02020603050405020304" pitchFamily="18" charset="0"/>
              </a:rPr>
              <a:t>Các mục tiêu kiểm thử trên giúp đảm bảo rằng hệ thống quản lý quán cà phê hoạt động chính xác, an toàn và đáp ứng</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742950" lvl="1" indent="-285750">
              <a:lnSpc>
                <a:spcPct val="150000"/>
              </a:lnSpc>
              <a:spcBef>
                <a:spcPts val="200"/>
              </a:spcBef>
              <a:buFont typeface="+mj-lt"/>
              <a:buAutoNum type="arabicPeriod" startAt="2"/>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Phân tích yêu cầu chức năng.</a:t>
            </a:r>
            <a:endParaRPr lang="vi-VN" sz="1300" b="1" dirty="0">
              <a:solidFill>
                <a:srgbClr val="365F91"/>
              </a:solidFill>
              <a:effectLst/>
              <a:latin typeface="Cambria" panose="020405030504060302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Dựa vào cấu trúc CSDL bạn đã mô tả, có vẻ đây là một hệ thống quản lý cửa hàng cà phê. Dưới đây là một số chức năng có thể được triển khai trong hệ thống của bạn: </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 lý Nhân Viên:</a:t>
            </a:r>
            <a:r>
              <a:rPr lang="vi-VN" sz="1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Thêm, sửa, xóa thông tin nhân viên. Gán vai trò cho nhân viên. Quản lý tài khoản người dùng (Username, Password).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 lý Vai Trò và Quyền Hạn:</a:t>
            </a:r>
            <a:r>
              <a:rPr lang="vi-VN" sz="1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Thêm, sửa, xóa vai trò cho nhân viên. Quản lý quyền hạn của từng vai trò.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 lý Sản Phẩm</a:t>
            </a:r>
            <a:r>
              <a:rPr lang="vi-VN" sz="1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Thêm, sửa, xóa sản phẩm. Cập nhật số lượng tồn kho và giá cả sản phẩm.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 lý Phiếu Nhập:</a:t>
            </a:r>
            <a:r>
              <a:rPr lang="vi-VN" sz="1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Tạo phiếu nhập hàng. Ghi chú ngày nhập và người nhập hàng. Chi tiết từng sản phẩm trong phiếu nhập.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 lý Khách Hàng:</a:t>
            </a:r>
            <a:r>
              <a:rPr lang="vi-VN" sz="1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Thêm, sửa, xóa thông tin khách hàng. Ghi chú thông tin liên lạc.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Quản lý Hóa Đơn:</a:t>
            </a:r>
            <a:r>
              <a:rPr lang="vi-VN" sz="1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Tạo hóa đơn cho khách hàng. Liên kết với nhân viên và chi tiết sản phẩm.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Gửi Thông Báo cho Nhân Viên: </a:t>
            </a:r>
            <a:r>
              <a:rPr lang="vi-VN" sz="1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Gửi thông báo từ hệ thống đến nhân viên. Lưu trữ thông báo đã gửi.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Phân Quyền:</a:t>
            </a:r>
            <a:r>
              <a:rPr lang="vi-VN" sz="1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Gán quyền hạn cho từng nhân viên. Quản lý danh sách các quyền hạn có sẵn.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1000"/>
              </a:spcAft>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Những chức năng này có thể được triển khai thông qua các giao diện người dùng và các thao tác xử lý dữ liệu trong cơ sở dữ liệu. Bạn có thể phát triển ứng dụng hoặc giao diện quản trị để quản lý các thao tác trên cơ sở dữ liệu của mình.</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vi-VN" dirty="0"/>
          </a:p>
        </p:txBody>
      </p:sp>
    </p:spTree>
    <p:extLst>
      <p:ext uri="{BB962C8B-B14F-4D97-AF65-F5344CB8AC3E}">
        <p14:creationId xmlns:p14="http://schemas.microsoft.com/office/powerpoint/2010/main" val="1810744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panose="020B0604020202020204"/>
              <a:buChar char="●"/>
              <a:tabLst/>
              <a:defRPr/>
            </a:pPr>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	Activity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a:p>
            <a:pPr marL="158750" indent="0">
              <a:buNone/>
            </a:pPr>
            <a:endParaRPr lang="en-US" dirty="0"/>
          </a:p>
        </p:txBody>
      </p:sp>
    </p:spTree>
    <p:extLst>
      <p:ext uri="{BB962C8B-B14F-4D97-AF65-F5344CB8AC3E}">
        <p14:creationId xmlns:p14="http://schemas.microsoft.com/office/powerpoint/2010/main" val="26547188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panose="020B0604020202020204"/>
              <a:buChar char="●"/>
              <a:tabLst/>
              <a:defRPr/>
            </a:pPr>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	Colloboration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a:p>
            <a:pPr marL="457200" marR="0" indent="-298450" algn="l" defTabSz="914400" rtl="0" eaLnBrk="1" fontAlgn="auto" latinLnBrk="0" hangingPunct="1">
              <a:lnSpc>
                <a:spcPct val="100000"/>
              </a:lnSpc>
              <a:spcBef>
                <a:spcPts val="0"/>
              </a:spcBef>
              <a:spcAft>
                <a:spcPts val="0"/>
              </a:spcAft>
              <a:buClr>
                <a:srgbClr val="000000"/>
              </a:buClr>
              <a:buSzPts val="1100"/>
              <a:buFont typeface="Arial" panose="020B0604020202020204"/>
              <a:buChar char="●"/>
              <a:tabLst/>
              <a:defRPr/>
            </a:pPr>
            <a:endParaRPr lang="en-US" dirty="0"/>
          </a:p>
        </p:txBody>
      </p:sp>
    </p:spTree>
    <p:extLst>
      <p:ext uri="{BB962C8B-B14F-4D97-AF65-F5344CB8AC3E}">
        <p14:creationId xmlns:p14="http://schemas.microsoft.com/office/powerpoint/2010/main" val="20695081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panose="020B0604020202020204"/>
              <a:buChar char="●"/>
              <a:tabLst/>
              <a:defRPr/>
            </a:pPr>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	Activity Diagram.</a:t>
            </a:r>
            <a:endParaRPr lang="en-US" dirty="0"/>
          </a:p>
        </p:txBody>
      </p:sp>
    </p:spTree>
    <p:extLst>
      <p:ext uri="{BB962C8B-B14F-4D97-AF65-F5344CB8AC3E}">
        <p14:creationId xmlns:p14="http://schemas.microsoft.com/office/powerpoint/2010/main" val="74599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Sequence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8718990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Colloboration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15009320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Activity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2024680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Sequence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14461228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Sequence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777888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11ec488bb4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11ec488bb4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Activity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2494369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tabLst/>
              <a:defRPr/>
            </a:pPr>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Sequence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a:p>
            <a:pPr marL="158750" indent="0">
              <a:buNone/>
            </a:pP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32251067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Colloboration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a:p>
            <a:pPr marL="158750" indent="0">
              <a:buNone/>
            </a:pP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17712877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Activity Diagram.</a:t>
            </a: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a:p>
            <a:pPr marL="158750" indent="0">
              <a:buNone/>
            </a:pPr>
            <a:endParaRPr lang="en-US" sz="1100" b="0"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2375387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11ec488bb4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11ec488bb4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29642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11ec488bb4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11ec488bb4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08225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111ec488bb4_0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111ec488bb4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860131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11ec488bb4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11ec488bb4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84259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1367cc8b6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1367cc8b6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962182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114d835079e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114d835079e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1367cc8b6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1367cc8b6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74560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11ec488bb4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11ec488bb4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111ec488bb4_0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111ec488bb4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lgn="just">
              <a:lnSpc>
                <a:spcPct val="150000"/>
              </a:lnSpc>
              <a:buFont typeface="Symbol" panose="05050102010706020507" pitchFamily="18" charset="2"/>
              <a:buChar char=""/>
            </a:pPr>
            <a:r>
              <a:rPr lang="vi-VN" b="1" dirty="0">
                <a:latin typeface="Times New Roman" panose="02020603050405020304" pitchFamily="18" charset="0"/>
                <a:ea typeface="Calibri" panose="020F0502020204030204" pitchFamily="34" charset="0"/>
                <a:cs typeface="Times New Roman" panose="02020603050405020304" pitchFamily="18" charset="0"/>
              </a:rPr>
              <a:t>Quan Trọng Của Ngành Bảo Hiểm Nhân Thọ:</a:t>
            </a:r>
            <a:r>
              <a:rPr lang="vi-VN" dirty="0">
                <a:latin typeface="Times New Roman" panose="02020603050405020304" pitchFamily="18" charset="0"/>
                <a:ea typeface="Calibri" panose="020F0502020204030204" pitchFamily="34" charset="0"/>
                <a:cs typeface="Times New Roman" panose="02020603050405020304" pitchFamily="18" charset="0"/>
              </a:rPr>
              <a:t> Ngành bảo hiểm nhân thọ đóng vai trò quan trọng trong việc cung cấp sự bảo vệ tài chính cho cá nhân và gia đình trong trường hợp tử vong hoặc sự kiện khẩn cấp khác. Quản lý thông tin khách hàng là yếu tố cực kỳ quan trọng để cung cấp dịch vụ bảo hiểm hiệu quả và đáp ứng nhanh chóng đối với các yêu cầu của khách hàng. </a:t>
            </a:r>
            <a:endParaRPr lang="en-US" sz="10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b="1" dirty="0">
                <a:latin typeface="Times New Roman" panose="02020603050405020304" pitchFamily="18" charset="0"/>
                <a:ea typeface="Calibri" panose="020F0502020204030204" pitchFamily="34" charset="0"/>
                <a:cs typeface="Times New Roman" panose="02020603050405020304" pitchFamily="18" charset="0"/>
              </a:rPr>
              <a:t>Quản Lý Hiệu Quả Hợp Đồng:</a:t>
            </a:r>
            <a:r>
              <a:rPr lang="vi-VN" dirty="0">
                <a:latin typeface="Times New Roman" panose="02020603050405020304" pitchFamily="18" charset="0"/>
                <a:ea typeface="Calibri" panose="020F0502020204030204" pitchFamily="34" charset="0"/>
                <a:cs typeface="Times New Roman" panose="02020603050405020304" pitchFamily="18" charset="0"/>
              </a:rPr>
              <a:t> Hợp đồng bảo hiểm nhân thọ thường phức tạp với nhiều điều khoản và điều kiện. Quản lý thông tin giúp tổ chức theo dõi chi tiết của từng hợp đồng, bảo đảm tính minh bạch và tuân thủ. </a:t>
            </a:r>
            <a:endParaRPr lang="en-US" sz="10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b="1" dirty="0">
                <a:latin typeface="Times New Roman" panose="02020603050405020304" pitchFamily="18" charset="0"/>
                <a:ea typeface="Calibri" panose="020F0502020204030204" pitchFamily="34" charset="0"/>
                <a:cs typeface="Times New Roman" panose="02020603050405020304" pitchFamily="18" charset="0"/>
              </a:rPr>
              <a:t>Dịch Vụ Khách Hàng Tốt Hơn:</a:t>
            </a:r>
            <a:r>
              <a:rPr lang="vi-VN" dirty="0">
                <a:latin typeface="Times New Roman" panose="02020603050405020304" pitchFamily="18" charset="0"/>
                <a:ea typeface="Calibri" panose="020F0502020204030204" pitchFamily="34" charset="0"/>
                <a:cs typeface="Times New Roman" panose="02020603050405020304" pitchFamily="18" charset="0"/>
              </a:rPr>
              <a:t> Hiểu rõ thông tin về khách hàng giúp tạo ra các sản phẩm và dịch vụ phù hợp với nhu cầu cụ thể của họ. Quản lý thông tin khách hàng giúp cung cấp dịch vụ tận tâm và cá nhân hóa, tăng cường trải nghiệm khách hàng. </a:t>
            </a:r>
            <a:endParaRPr lang="en-US" sz="10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b="1" dirty="0">
                <a:latin typeface="Times New Roman" panose="02020603050405020304" pitchFamily="18" charset="0"/>
                <a:ea typeface="Calibri" panose="020F0502020204030204" pitchFamily="34" charset="0"/>
                <a:cs typeface="Times New Roman" panose="02020603050405020304" pitchFamily="18" charset="0"/>
              </a:rPr>
              <a:t>Tối Ưu Hóa Quy Trình Nội Bộ:</a:t>
            </a:r>
            <a:r>
              <a:rPr lang="vi-VN" dirty="0">
                <a:latin typeface="Times New Roman" panose="02020603050405020304" pitchFamily="18" charset="0"/>
                <a:ea typeface="Calibri" panose="020F0502020204030204" pitchFamily="34" charset="0"/>
                <a:cs typeface="Times New Roman" panose="02020603050405020304" pitchFamily="18" charset="0"/>
              </a:rPr>
              <a:t> Quản lý thông tin khách hàng có thể giúp tổ chức tối ưu hóa các quy trình nội bộ như xử lý hồ sơ, quản lý thanh toán, và theo dõi sự kiện và yêu cầu bồi thường. Điều này giúp tiết kiệm thời gian và tăng cường hiệu suất làm việc.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p>
            <a:endParaRPr lang="vi-VN" dirty="0"/>
          </a:p>
        </p:txBody>
      </p:sp>
    </p:spTree>
    <p:extLst>
      <p:ext uri="{BB962C8B-B14F-4D97-AF65-F5344CB8AC3E}">
        <p14:creationId xmlns:p14="http://schemas.microsoft.com/office/powerpoint/2010/main" val="1521213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lvl="0" indent="-342900" algn="just">
              <a:lnSpc>
                <a:spcPct val="150000"/>
              </a:lnSpc>
              <a:buFont typeface="Symbol" panose="05050102010706020507" pitchFamily="18" charset="2"/>
              <a:buChar char=""/>
            </a:pPr>
            <a:r>
              <a:rPr lang="vi-VN" b="1" dirty="0">
                <a:latin typeface="Times New Roman" panose="02020603050405020304" pitchFamily="18" charset="0"/>
                <a:ea typeface="Calibri" panose="020F0502020204030204" pitchFamily="34" charset="0"/>
                <a:cs typeface="Times New Roman" panose="02020603050405020304" pitchFamily="18" charset="0"/>
              </a:rPr>
              <a:t>Quan Trọng Của Ngành Bảo Hiểm Nhân Thọ:</a:t>
            </a:r>
            <a:r>
              <a:rPr lang="vi-VN" dirty="0">
                <a:latin typeface="Times New Roman" panose="02020603050405020304" pitchFamily="18" charset="0"/>
                <a:ea typeface="Calibri" panose="020F0502020204030204" pitchFamily="34" charset="0"/>
                <a:cs typeface="Times New Roman" panose="02020603050405020304" pitchFamily="18" charset="0"/>
              </a:rPr>
              <a:t> Ngành bảo hiểm nhân thọ đóng vai trò quan trọng trong việc cung cấp sự bảo vệ tài chính cho cá nhân và gia đình trong trường hợp tử vong hoặc sự kiện khẩn cấp khác. Quản lý thông tin khách hàng là yếu tố cực kỳ quan trọng để cung cấp dịch vụ bảo hiểm hiệu quả và đáp ứng nhanh chóng đối với các yêu cầu của khách hàng. </a:t>
            </a:r>
            <a:endParaRPr lang="en-US" sz="10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b="1" dirty="0">
                <a:latin typeface="Times New Roman" panose="02020603050405020304" pitchFamily="18" charset="0"/>
                <a:ea typeface="Calibri" panose="020F0502020204030204" pitchFamily="34" charset="0"/>
                <a:cs typeface="Times New Roman" panose="02020603050405020304" pitchFamily="18" charset="0"/>
              </a:rPr>
              <a:t>Quản Lý Hiệu Quả Hợp Đồng:</a:t>
            </a:r>
            <a:r>
              <a:rPr lang="vi-VN" dirty="0">
                <a:latin typeface="Times New Roman" panose="02020603050405020304" pitchFamily="18" charset="0"/>
                <a:ea typeface="Calibri" panose="020F0502020204030204" pitchFamily="34" charset="0"/>
                <a:cs typeface="Times New Roman" panose="02020603050405020304" pitchFamily="18" charset="0"/>
              </a:rPr>
              <a:t> Hợp đồng bảo hiểm nhân thọ thường phức tạp với nhiều điều khoản và điều kiện. Quản lý thông tin giúp tổ chức theo dõi chi tiết của từng hợp đồng, bảo đảm tính minh bạch và tuân thủ. </a:t>
            </a:r>
            <a:endParaRPr lang="en-US" sz="10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b="1" dirty="0">
                <a:latin typeface="Times New Roman" panose="02020603050405020304" pitchFamily="18" charset="0"/>
                <a:ea typeface="Calibri" panose="020F0502020204030204" pitchFamily="34" charset="0"/>
                <a:cs typeface="Times New Roman" panose="02020603050405020304" pitchFamily="18" charset="0"/>
              </a:rPr>
              <a:t>Dịch Vụ Khách Hàng Tốt Hơn:</a:t>
            </a:r>
            <a:r>
              <a:rPr lang="vi-VN" dirty="0">
                <a:latin typeface="Times New Roman" panose="02020603050405020304" pitchFamily="18" charset="0"/>
                <a:ea typeface="Calibri" panose="020F0502020204030204" pitchFamily="34" charset="0"/>
                <a:cs typeface="Times New Roman" panose="02020603050405020304" pitchFamily="18" charset="0"/>
              </a:rPr>
              <a:t> Hiểu rõ thông tin về khách hàng giúp tạo ra các sản phẩm và dịch vụ phù hợp với nhu cầu cụ thể của họ. Quản lý thông tin khách hàng giúp cung cấp dịch vụ tận tâm và cá nhân hóa, tăng cường trải nghiệm khách hàng. </a:t>
            </a:r>
            <a:endParaRPr lang="en-US" sz="10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b="1" dirty="0">
                <a:latin typeface="Times New Roman" panose="02020603050405020304" pitchFamily="18" charset="0"/>
                <a:ea typeface="Calibri" panose="020F0502020204030204" pitchFamily="34" charset="0"/>
                <a:cs typeface="Times New Roman" panose="02020603050405020304" pitchFamily="18" charset="0"/>
              </a:rPr>
              <a:t>Tối Ưu Hóa Quy Trình Nội Bộ:</a:t>
            </a:r>
            <a:r>
              <a:rPr lang="vi-VN" dirty="0">
                <a:latin typeface="Times New Roman" panose="02020603050405020304" pitchFamily="18" charset="0"/>
                <a:ea typeface="Calibri" panose="020F0502020204030204" pitchFamily="34" charset="0"/>
                <a:cs typeface="Times New Roman" panose="02020603050405020304" pitchFamily="18" charset="0"/>
              </a:rPr>
              <a:t> Quản lý thông tin khách hàng có thể giúp tổ chức tối ưu hóa các quy trình nội bộ như xử lý hồ sơ, quản lý thanh toán, và theo dõi sự kiện và yêu cầu bồi thường. Điều này giúp tiết kiệm thời gian và tăng cường hiệu suất làm việc.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p>
            <a:endParaRPr lang="vi-VN" dirty="0"/>
          </a:p>
        </p:txBody>
      </p:sp>
    </p:spTree>
    <p:extLst>
      <p:ext uri="{BB962C8B-B14F-4D97-AF65-F5344CB8AC3E}">
        <p14:creationId xmlns:p14="http://schemas.microsoft.com/office/powerpoint/2010/main" val="31220084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11ec488bb4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11ec488bb4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5484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742950" lvl="1" indent="-285750">
              <a:lnSpc>
                <a:spcPct val="150000"/>
              </a:lnSpc>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Ngôn ngữ lập trình C#.</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là gì?</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(đọc là “C thăng” hay “C sharp” (“xi-sáp”)) là một ngôn ngữ lập trình thuần hướng đối tượng được phát triển bởi Microsoft.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ra đời năm 2000, được thiết kế chủ yếu bởi Anders Hejlsberg – kiến trúc sư phần mềm nổi tiếng với các sản phẩm Turbo Pascal, Delphi, . . .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Được xây dựng dựa trên nền tảng của 2 ngôn ngữ lập trình mạnh nhất đó là C++ và Java. Do đó C# được miêu tả là ngôn ngữ có sự cân bằng giữa C++, Visual Basic, Delphi và Java.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với sự hỗ trợ mạnh mẽ của .NET Framework giúp cho việc tạo một ứng dụng Windows Forms hay WPF (Windows Presentation Foundation), . . . trở nên rất dễ dàng.</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443230" algn="just">
              <a:lnSpc>
                <a:spcPct val="150000"/>
              </a:lnSpc>
              <a:spcAft>
                <a:spcPts val="1000"/>
              </a:spcAft>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Ngôn ngữ lập trình C# có những đặc trưng cơ bản sau: </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Là một ngôn ngữ thuần hướng đối tượng (hướng đối tượng là gì sẽ được trình bày trong bài CLASS TRONG C#).</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Là ngôn ngữ khá đơn giản, chỉ có khoảng 80 từ khóa và hơn mười mấy kiểu dữ liệu được dựng sẵn.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Cung cấp những đặc tính hướng thành phần (component-oriented) như là Property, Event (sẽ được trình bày trong bài CLASS TRONG C# và bài EVENT TRONG C#).</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không khuyến khích sử dụng con trỏ như trong C++ nhưng nếu bạn thực sự muốn sử dụng thì phải đánh dấu đây là mã không an toàn (unsafe).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có bộ Garbage Collector sẽ tự động thu gom vùng nhớ khi không còn sử dụng nữa. C# đã loại bỏ đa kế thừa trong C++ mà thay vào đó C# sẽ hỗ trợ thực thi giao diện interface (sẽ được trình bày trong bài INTERFACE TRONG C# và bài TÍNH KẾ THỪA TRONG C#).</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spcAft>
                <a:spcPts val="1000"/>
              </a:spcAft>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Ưu điểm, nhược điểm của C#</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443230" algn="just">
              <a:lnSpc>
                <a:spcPct val="150000"/>
              </a:lnSpc>
              <a:spcAft>
                <a:spcPts val="1000"/>
              </a:spcAft>
            </a:pPr>
            <a:r>
              <a:rPr lang="vi-VN" sz="1300" b="1" i="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Ưu điểm</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Gần gũi với các ngôn ngữ lập trình thông dụng (C++, Java, Pascal).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Xây dựng dựa trên nền tảng của các ngôn ngữ lập trình mạnh nên thừa hưởng những ưu điểm của những ngôn ngữ đó.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Cải tiến các khuyết điểm của C/C++ như con trỏ, các hiệu ứng phụ, . . .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Dễ tiếp cận, dễ phát triển.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Được sự chống lưng của .NET Framework.</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50000"/>
              </a:lnSpc>
              <a:spcAft>
                <a:spcPts val="1000"/>
              </a:spcAft>
            </a:pPr>
            <a:r>
              <a:rPr lang="vi-VN" sz="1300" b="1" i="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Nhược điểm</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Nhược điểm lớn nhất của C# là chỉ chạy trên nền Windows và có cài .NET Framework.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Thao tác đối với phần cứng yếu hơn so với ngôn ngữ khác. Hầu hết phải dựa vào windows.</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Tại sao lại chọn C#</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là một ngôn ngữ đơn giản.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là một ngôn ngữ hiện đại.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là một ngôn ngữ mạnh mẽ và mềm dẻo.</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là một ngôn ngữ ít từ khóa.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là một ngôn ngữ phổ biến.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 mang sức mạnh của nhiều ngôn ngữ (C++, Java, . .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Cơ sở dữ liệu SQL</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SQL là gì?</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43230" algn="just">
              <a:lnSpc>
                <a:spcPct val="150000"/>
              </a:lnSpc>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Ngôn ngữ truy vấn có cấu trúc (SQL) là một ngôn ngữ lập trình phục vụ việc lưu trữ và xử lý thông tin trong cơ sở dữ liệu quan hệ. Cơ sở dữ liệu quan hệ lưu trữ thông tin dưới dạng bảng có các hàng và cột đại diện cho những thuộc tính dữ liệu và nhiều mối quan hệ khác nhau giữa các giá trị dữ liệu. Bạn có thể sử dụng các câu lệnh SQL để lưu trữ, cập nhật, loại bỏ, tìm kiếm và truy xuất thông tin từ cơ sở dữ liệu. Bạn cũng có thể sử dụng SQL để duy trì và tối ưu hóa hiệu suất cơ sở dữ liệu.</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Tại sao lại SQL?</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Cho phép truy cập dữ liệu trong các hệ thống quản lý cơ sở dữ liệu quan hệ.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Cho phép mô tả dữ liệu.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Cho phép xác định dữ liệu trong cơ sở dữ liệu và thao tác dữ liệu đó.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Cho phép nhúng trong các ngôn ngữ khác sử dụng mô-đun SQL, thư viện và trình biên dịch trước.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Cho phép tạo và thả các cơ sở dữ liệu và bảng.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Cho phép tạo chế độ view, thủ tục lưu trữ, chức năng trong cơ sở dữ liệu.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Cho phép thiết lập quyền trên các bảng, thủ tục và view.</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Ưu điểm, nhược điểm của SQL</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254000" indent="189230" algn="just">
              <a:lnSpc>
                <a:spcPct val="150000"/>
              </a:lnSpc>
            </a:pPr>
            <a:r>
              <a:rPr lang="vi-VN" sz="1300" b="1" i="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Ưu điểm</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Tốc độ cao Bằng cách sử dụng các truy vấn SQL, người dùng có thể truy xuất nhanh chóng một lượng lớn hồ sơ từ cơ sở dữ liệu.</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Không cần code Rất dễ để quản lý các hệ thống cơ sở dữ liệu bằng việc sử dụng SQL chuẩn mà không cần phải viết code.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Tiêu chuẩn được xác định rõ SQL đã được thiết lập từ lâu và được công bố chuẩn đầu tiên bởi ISO và ANSI.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Tính linh hoạt SQL có thể sử dụng trên PC, server và thậm chí là trên smart phone.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Ngôn ngữ tương tác Ngôn ngữ truy vấn cấu trúc dữ liệu có thể được sử dụng để giao tiếp với cơ sở dữ liệu và nhận câu trả lời cho các câu hỏi phức tạp trong vài giây. </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Multiple data views Với sự trợ giúp của ngôn ngữ SQL, người dùng có thể tạo các hiển thị khác nhau về cấu trúc cơ sở dữ liệu và cơ sở dữ liệu cho những người dùng khác.</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50000"/>
              </a:lnSpc>
              <a:spcAft>
                <a:spcPts val="1000"/>
              </a:spcAft>
            </a:pPr>
            <a:r>
              <a:rPr lang="vi-VN" sz="1300" b="1" i="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Nhược điểm</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Chi phí cao Chi phí vận hành của một số phiên bản SQL khá cao. Đó là lý do tại sao một số lập trình viên không thể sử dụng SQL được.</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Giao diện phức tạp Một bất lợi lớn khác là giao diện của SQL khá là phức tạp, điều này đã gây ra cản trở cho những người dùng SQL trong việc truy cập và quản lý nó.</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pPr>
            <a:r>
              <a:rPr lang="vi-VN" sz="13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Không được toàn quyền kiểm soát Các lập trình viên sử dụng SQL không có toàn quyền kiểm soát cơ sở dữ liệu do các quy tắc nghiệp vụ bị ẩn.</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br>
              <a:rPr lang="vi-VN" sz="1300" b="1" dirty="0">
                <a:solidFill>
                  <a:srgbClr val="000000"/>
                </a:solidFill>
                <a:effectLst/>
                <a:latin typeface="Times New Roman" panose="02020603050405020304" pitchFamily="18" charset="0"/>
                <a:ea typeface="Times New Roman" panose="02020603050405020304" pitchFamily="18" charset="0"/>
              </a:rPr>
            </a:b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vi-VN"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742950" lvl="1" indent="-285750">
              <a:lnSpc>
                <a:spcPct val="150000"/>
              </a:lnSpc>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Ứng dụng Chatbot</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50000"/>
              </a:lnSpc>
              <a:spcAft>
                <a:spcPts val="1000"/>
              </a:spcAft>
              <a:buFont typeface="+mj-lt"/>
              <a:buAutoNum type="arabicPeriod"/>
            </a:pPr>
            <a:r>
              <a:rPr lang="vi-VN" sz="1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Khái niệm</a:t>
            </a:r>
            <a:endParaRPr lang="vi-VN" sz="1100" dirty="0">
              <a:effectLst/>
              <a:latin typeface="Calibri" panose="020F0502020204030204" pitchFamily="34" charset="0"/>
              <a:ea typeface="Calibri" panose="020F0502020204030204" pitchFamily="34" charset="0"/>
              <a:cs typeface="Times New Roman" panose="02020603050405020304" pitchFamily="18" charset="0"/>
            </a:endParaRPr>
          </a:p>
          <a:p>
            <a:pPr indent="443230" algn="just">
              <a:lnSpc>
                <a:spcPct val="150000"/>
              </a:lnSpc>
              <a:spcAft>
                <a:spcPts val="750"/>
              </a:spcAft>
            </a:pPr>
            <a:r>
              <a:rPr lang="vi-VN" sz="1300" dirty="0">
                <a:solidFill>
                  <a:srgbClr val="000000"/>
                </a:solidFill>
                <a:effectLst/>
                <a:latin typeface="Times New Roman" panose="02020603050405020304" pitchFamily="18" charset="0"/>
                <a:ea typeface="Times New Roman" panose="02020603050405020304" pitchFamily="18" charset="0"/>
              </a:rPr>
              <a:t>Chatbot là một chương trình trí tuệ nhân tạo được thiết kế nhằm mô phỏng lại các cuộc trò chuyện với người dùng thông qua nền tảng internet. Chatbot công nghệ trí tuệ nhân tạo (AI) và xử lý ngôn ngữ (NLP) để hiểu các câu hỏi và tự động trả lời.</a:t>
            </a:r>
          </a:p>
          <a:p>
            <a:pPr indent="457200" algn="just">
              <a:lnSpc>
                <a:spcPct val="150000"/>
              </a:lnSpc>
              <a:spcAft>
                <a:spcPts val="750"/>
              </a:spcAft>
            </a:pPr>
            <a:r>
              <a:rPr lang="vi-VN" sz="18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Chatbot là một sản phẩm của công nghệ tương lai, đóng vai trò vô cùng quan trọng trong việc kết nối con người với phần mềm có tính chất tự động. Tính ứng dụng Chatbot rất cao, trong nhiều việc tương tác giữa doanh nghiệp với khách hàng.</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57200" algn="just">
              <a:lnSpc>
                <a:spcPct val="150000"/>
              </a:lnSpc>
              <a:spcAft>
                <a:spcPts val="750"/>
              </a:spcAft>
            </a:pPr>
            <a:r>
              <a:rPr lang="vi-VN" sz="18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Chatbot có ở khắp mọi nền tảng công nghệ, từ loa thông minh tại nhà cho đến các ứng dụng cho phép nhắn tin ở nơi làm việc. Việc kết nối với Chatbot ngày nay cũng khá dễ dàng ngay trên các ứng dụng phổ biến chẳng hạn như Siri của Apple, Google Assistant và Amazon Alexa.</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57200" algn="just">
              <a:lnSpc>
                <a:spcPct val="150000"/>
              </a:lnSpc>
              <a:spcAft>
                <a:spcPts val="750"/>
              </a:spcAft>
            </a:pPr>
            <a:r>
              <a:rPr lang="vi-VN" sz="18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Bên cạnh những lợi ích trên, hầu hết công cụ Chatbot hiện nay vẫn còn một số hạn chế nhất định như sau:</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1257300" lvl="2" indent="-342900" algn="just">
              <a:lnSpc>
                <a:spcPct val="150000"/>
              </a:lnSpc>
              <a:spcAft>
                <a:spcPts val="1000"/>
              </a:spcAft>
              <a:buSzPts val="1000"/>
              <a:buFont typeface="Symbol" panose="05050102010706020507" pitchFamily="18" charset="2"/>
              <a:buChar char=""/>
              <a:tabLst>
                <a:tab pos="457200" algn="l"/>
              </a:tabLst>
            </a:pPr>
            <a:r>
              <a:rPr lang="vi-VN" sz="18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Nội dung phản hồi bị giới hạn, thiếu tính linh hoạt</a:t>
            </a:r>
            <a:endParaRPr lang="vi-VN" sz="18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endParaRPr>
          </a:p>
          <a:p>
            <a:pPr marL="1257300" lvl="2" indent="-342900" algn="just">
              <a:lnSpc>
                <a:spcPct val="150000"/>
              </a:lnSpc>
              <a:spcAft>
                <a:spcPts val="1000"/>
              </a:spcAft>
              <a:buSzPts val="1000"/>
              <a:buFont typeface="Symbol" panose="05050102010706020507" pitchFamily="18" charset="2"/>
              <a:buChar char=""/>
              <a:tabLst>
                <a:tab pos="457200" algn="l"/>
              </a:tabLst>
            </a:pPr>
            <a:r>
              <a:rPr lang="vi-VN" sz="18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Khách hàng có thể thấy nhàm chán với những trả lời máy móc, lặp lại</a:t>
            </a:r>
            <a:endParaRPr lang="vi-VN" sz="18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endParaRPr>
          </a:p>
          <a:p>
            <a:pPr marL="1257300" lvl="2" indent="-342900" algn="just">
              <a:lnSpc>
                <a:spcPct val="150000"/>
              </a:lnSpc>
              <a:spcAft>
                <a:spcPts val="1000"/>
              </a:spcAft>
              <a:buSzPts val="1000"/>
              <a:buFont typeface="Symbol" panose="05050102010706020507" pitchFamily="18" charset="2"/>
              <a:buChar char=""/>
              <a:tabLst>
                <a:tab pos="457200" algn="l"/>
              </a:tabLst>
            </a:pPr>
            <a:r>
              <a:rPr lang="vi-VN" sz="18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Tốn nhiều chi phí cho những lập trình phức tạp</a:t>
            </a:r>
            <a:endParaRPr lang="vi-VN" sz="18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endParaRPr>
          </a:p>
          <a:p>
            <a:pPr marL="1257300" lvl="2" indent="-342900" algn="just">
              <a:lnSpc>
                <a:spcPct val="150000"/>
              </a:lnSpc>
              <a:spcAft>
                <a:spcPts val="1000"/>
              </a:spcAft>
              <a:buSzPts val="1000"/>
              <a:buFont typeface="Symbol" panose="05050102010706020507" pitchFamily="18" charset="2"/>
              <a:buChar char=""/>
              <a:tabLst>
                <a:tab pos="457200" algn="l"/>
              </a:tabLst>
            </a:pPr>
            <a:r>
              <a:rPr lang="vi-VN" sz="180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Không phải doanh nghiệp nào hay tất cả các lĩnh vực đều có thể sử dụng Chatbot.</a:t>
            </a:r>
            <a:endParaRPr lang="vi-VN" sz="18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endParaRPr>
          </a:p>
          <a:p>
            <a:pPr indent="443230" algn="just">
              <a:lnSpc>
                <a:spcPct val="150000"/>
              </a:lnSpc>
              <a:spcAft>
                <a:spcPts val="750"/>
              </a:spcAft>
            </a:pPr>
            <a:endParaRPr lang="vi-VN" sz="1200" dirty="0">
              <a:effectLst/>
              <a:latin typeface="Times New Roman" panose="02020603050405020304" pitchFamily="18" charset="0"/>
              <a:ea typeface="Times New Roman" panose="02020603050405020304" pitchFamily="18" charset="0"/>
            </a:endParaRPr>
          </a:p>
          <a:p>
            <a:pPr marL="1143000" lvl="2" indent="-228600" algn="just">
              <a:lnSpc>
                <a:spcPct val="150000"/>
              </a:lnSpc>
              <a:spcBef>
                <a:spcPts val="1500"/>
              </a:spcBef>
              <a:spcAft>
                <a:spcPts val="750"/>
              </a:spcAft>
              <a:buFont typeface="+mj-lt"/>
              <a:buAutoNum type="arabicPeriod"/>
            </a:pPr>
            <a:r>
              <a:rPr lang="vi-VN" sz="1300" b="1" dirty="0">
                <a:solidFill>
                  <a:srgbClr val="333333"/>
                </a:solidFill>
                <a:effectLst/>
                <a:latin typeface="Times New Roman" panose="02020603050405020304" pitchFamily="18" charset="0"/>
                <a:ea typeface="Times New Roman" panose="02020603050405020304" pitchFamily="18" charset="0"/>
              </a:rPr>
              <a:t>Câu trả lời của Chatbot có chính xác không?</a:t>
            </a:r>
            <a:endParaRPr lang="vi-VN" sz="1350" b="1" dirty="0">
              <a:effectLst/>
              <a:latin typeface="Times New Roman" panose="02020603050405020304" pitchFamily="18" charset="0"/>
              <a:ea typeface="Times New Roman" panose="02020603050405020304" pitchFamily="18" charset="0"/>
            </a:endParaRPr>
          </a:p>
          <a:p>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Chatbot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thực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chất</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chỉ</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là</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một</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công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cụ</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tự</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động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hoạt</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động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theo</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kịch</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bản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thiết</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lập</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sẵn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nên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sẽ</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sẽ</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không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thể</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thông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minh</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và</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thay</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thế</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hoàn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toàn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cho</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con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người</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Phần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mềm</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này</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có</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thể</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giúp</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bạn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chào</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hỏi</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lọc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tệp</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khách</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hàng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nhắc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lịch</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giúp</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tiết</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kiệm</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thời</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gian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xử</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lý</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thông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tin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cơ</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bản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Còn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các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bước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chuyên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sâu</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và</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xử</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lý</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thông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tin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phức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tạp</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hơn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thì</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cần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có</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nhân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viên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chăm</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sóc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khách</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hàng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thực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hiện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Do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vậy</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tính</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chính</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xác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của</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câu</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trả</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lời</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từ</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Chatbot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tùy</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thuộc</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vào</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nội</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dung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kịch</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bản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bạn</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cung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cấp</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cho</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công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cụ</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có</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đúng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 hay </a:t>
            </a:r>
            <a:r>
              <a:rPr lang="en-US" sz="1300" dirty="0" err="1">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không</a:t>
            </a:r>
            <a:r>
              <a:rPr lang="en-US" sz="1300" dirty="0">
                <a:solidFill>
                  <a:srgbClr val="333333"/>
                </a:solidFill>
                <a:effectLst/>
                <a:latin typeface="Calibri" panose="020F0502020204030204" pitchFamily="34" charset="0"/>
                <a:ea typeface="Times New Roman" panose="02020603050405020304" pitchFamily="18" charset="0"/>
                <a:cs typeface="Times New Roman" panose="02020603050405020304" pitchFamily="18" charset="0"/>
              </a:rPr>
              <a:t>.</a:t>
            </a:r>
            <a:endParaRPr lang="vi-VN" dirty="0"/>
          </a:p>
        </p:txBody>
      </p:sp>
    </p:spTree>
    <p:extLst>
      <p:ext uri="{BB962C8B-B14F-4D97-AF65-F5344CB8AC3E}">
        <p14:creationId xmlns:p14="http://schemas.microsoft.com/office/powerpoint/2010/main" val="11529880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nxth" TargetMode="External"/><Relationship Id="rId7"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stretch>
            <a:fillRect/>
          </a:stretch>
        </a:blipFill>
        <a:effectLst/>
      </p:bgPr>
    </p:bg>
    <p:spTree>
      <p:nvGrpSpPr>
        <p:cNvPr id="1" name="Shape 8"/>
        <p:cNvGrpSpPr/>
        <p:nvPr/>
      </p:nvGrpSpPr>
      <p:grpSpPr>
        <a:xfrm>
          <a:off x="0" y="0"/>
          <a:ext cx="0" cy="0"/>
          <a:chOff x="0" y="0"/>
          <a:chExt cx="0" cy="0"/>
        </a:xfrm>
      </p:grpSpPr>
      <p:grpSp>
        <p:nvGrpSpPr>
          <p:cNvPr id="9" name="Google Shape;9;p2"/>
          <p:cNvGrpSpPr/>
          <p:nvPr/>
        </p:nvGrpSpPr>
        <p:grpSpPr>
          <a:xfrm>
            <a:off x="136300" y="139550"/>
            <a:ext cx="8810700" cy="4880400"/>
            <a:chOff x="136300" y="139550"/>
            <a:chExt cx="8810700" cy="4880400"/>
          </a:xfrm>
        </p:grpSpPr>
        <p:sp>
          <p:nvSpPr>
            <p:cNvPr id="10" name="Google Shape;10;p2"/>
            <p:cNvSpPr/>
            <p:nvPr/>
          </p:nvSpPr>
          <p:spPr>
            <a:xfrm flipH="1">
              <a:off x="136300" y="139550"/>
              <a:ext cx="8810700" cy="488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88200" y="197150"/>
              <a:ext cx="8706900" cy="476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txBox="1">
            <a:spLocks noGrp="1"/>
          </p:cNvSpPr>
          <p:nvPr>
            <p:ph type="ctrTitle"/>
          </p:nvPr>
        </p:nvSpPr>
        <p:spPr>
          <a:xfrm>
            <a:off x="713225" y="1199375"/>
            <a:ext cx="5253300" cy="22095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5000">
                <a:latin typeface="Aref Ruqaa" panose="02000503000000000000"/>
                <a:ea typeface="Aref Ruqaa" panose="02000503000000000000"/>
                <a:cs typeface="Aref Ruqaa" panose="02000503000000000000"/>
                <a:sym typeface="Aref Ruqaa" panose="0200050300000000000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13225" y="3672025"/>
            <a:ext cx="3930000" cy="47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600">
                <a:solidFill>
                  <a:schemeClr val="dk1"/>
                </a:solidFill>
                <a:latin typeface="Nunito"/>
                <a:ea typeface="Nunito"/>
                <a:cs typeface="Nunito"/>
                <a:sym typeface="Nunito"/>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14" name="Google Shape;14;p2"/>
          <p:cNvPicPr preferRelativeResize="0"/>
          <p:nvPr/>
        </p:nvPicPr>
        <p:blipFill rotWithShape="1">
          <a:blip r:embed="rId3"/>
          <a:srcRect l="357" r="347"/>
          <a:stretch>
            <a:fillRect/>
          </a:stretch>
        </p:blipFill>
        <p:spPr>
          <a:xfrm>
            <a:off x="-107572" y="0"/>
            <a:ext cx="1258449" cy="902450"/>
          </a:xfrm>
          <a:prstGeom prst="rect">
            <a:avLst/>
          </a:prstGeom>
          <a:noFill/>
          <a:ln>
            <a:noFill/>
          </a:ln>
        </p:spPr>
      </p:pic>
      <p:pic>
        <p:nvPicPr>
          <p:cNvPr id="15" name="Google Shape;15;p2"/>
          <p:cNvPicPr preferRelativeResize="0"/>
          <p:nvPr/>
        </p:nvPicPr>
        <p:blipFill rotWithShape="1">
          <a:blip r:embed="rId3"/>
          <a:srcRect l="347" r="357"/>
          <a:stretch>
            <a:fillRect/>
          </a:stretch>
        </p:blipFill>
        <p:spPr>
          <a:xfrm rot="10800000" flipH="1">
            <a:off x="-25675" y="4353479"/>
            <a:ext cx="1094649" cy="784950"/>
          </a:xfrm>
          <a:prstGeom prst="rect">
            <a:avLst/>
          </a:prstGeom>
          <a:noFill/>
          <a:ln>
            <a:noFill/>
          </a:ln>
        </p:spPr>
      </p:pic>
      <p:pic>
        <p:nvPicPr>
          <p:cNvPr id="16" name="Google Shape;16;p2"/>
          <p:cNvPicPr preferRelativeResize="0"/>
          <p:nvPr/>
        </p:nvPicPr>
        <p:blipFill rotWithShape="1">
          <a:blip r:embed="rId4"/>
          <a:srcRect t="670" b="680"/>
          <a:stretch>
            <a:fillRect/>
          </a:stretch>
        </p:blipFill>
        <p:spPr>
          <a:xfrm rot="5905218">
            <a:off x="8379814" y="4287419"/>
            <a:ext cx="665172" cy="910663"/>
          </a:xfrm>
          <a:prstGeom prst="rect">
            <a:avLst/>
          </a:prstGeom>
          <a:noFill/>
          <a:ln>
            <a:noFill/>
          </a:ln>
        </p:spPr>
      </p:pic>
      <p:pic>
        <p:nvPicPr>
          <p:cNvPr id="17" name="Google Shape;17;p2"/>
          <p:cNvPicPr preferRelativeResize="0"/>
          <p:nvPr/>
        </p:nvPicPr>
        <p:blipFill>
          <a:blip r:embed="rId5"/>
          <a:stretch>
            <a:fillRect/>
          </a:stretch>
        </p:blipFill>
        <p:spPr>
          <a:xfrm>
            <a:off x="5597625" y="1133850"/>
            <a:ext cx="4447150" cy="44471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ctrTitle"/>
          </p:nvPr>
        </p:nvSpPr>
        <p:spPr>
          <a:xfrm>
            <a:off x="4439301" y="2334371"/>
            <a:ext cx="3991500" cy="841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2"/>
              </a:buClr>
              <a:buSzPts val="5000"/>
              <a:buNone/>
              <a:defRPr sz="5000" b="1">
                <a:solidFill>
                  <a:schemeClr val="dk1"/>
                </a:solidFill>
              </a:defRPr>
            </a:lvl1pPr>
            <a:lvl2pPr lvl="1" algn="r" rtl="0">
              <a:lnSpc>
                <a:spcPct val="80000"/>
              </a:lnSpc>
              <a:spcBef>
                <a:spcPts val="0"/>
              </a:spcBef>
              <a:spcAft>
                <a:spcPts val="0"/>
              </a:spcAft>
              <a:buClr>
                <a:schemeClr val="accent4"/>
              </a:buClr>
              <a:buSzPts val="5000"/>
              <a:buNone/>
              <a:defRPr sz="5000">
                <a:solidFill>
                  <a:schemeClr val="accent4"/>
                </a:solidFill>
              </a:defRPr>
            </a:lvl2pPr>
            <a:lvl3pPr lvl="2" algn="r" rtl="0">
              <a:lnSpc>
                <a:spcPct val="80000"/>
              </a:lnSpc>
              <a:spcBef>
                <a:spcPts val="0"/>
              </a:spcBef>
              <a:spcAft>
                <a:spcPts val="0"/>
              </a:spcAft>
              <a:buClr>
                <a:schemeClr val="accent4"/>
              </a:buClr>
              <a:buSzPts val="5000"/>
              <a:buNone/>
              <a:defRPr sz="5000">
                <a:solidFill>
                  <a:schemeClr val="accent4"/>
                </a:solidFill>
              </a:defRPr>
            </a:lvl3pPr>
            <a:lvl4pPr lvl="3" algn="r" rtl="0">
              <a:lnSpc>
                <a:spcPct val="80000"/>
              </a:lnSpc>
              <a:spcBef>
                <a:spcPts val="0"/>
              </a:spcBef>
              <a:spcAft>
                <a:spcPts val="0"/>
              </a:spcAft>
              <a:buClr>
                <a:schemeClr val="accent4"/>
              </a:buClr>
              <a:buSzPts val="5000"/>
              <a:buNone/>
              <a:defRPr sz="5000">
                <a:solidFill>
                  <a:schemeClr val="accent4"/>
                </a:solidFill>
              </a:defRPr>
            </a:lvl4pPr>
            <a:lvl5pPr lvl="4" algn="r" rtl="0">
              <a:lnSpc>
                <a:spcPct val="80000"/>
              </a:lnSpc>
              <a:spcBef>
                <a:spcPts val="0"/>
              </a:spcBef>
              <a:spcAft>
                <a:spcPts val="0"/>
              </a:spcAft>
              <a:buClr>
                <a:schemeClr val="accent4"/>
              </a:buClr>
              <a:buSzPts val="5000"/>
              <a:buNone/>
              <a:defRPr sz="5000">
                <a:solidFill>
                  <a:schemeClr val="accent4"/>
                </a:solidFill>
              </a:defRPr>
            </a:lvl5pPr>
            <a:lvl6pPr lvl="5" algn="r" rtl="0">
              <a:lnSpc>
                <a:spcPct val="80000"/>
              </a:lnSpc>
              <a:spcBef>
                <a:spcPts val="0"/>
              </a:spcBef>
              <a:spcAft>
                <a:spcPts val="0"/>
              </a:spcAft>
              <a:buClr>
                <a:schemeClr val="accent4"/>
              </a:buClr>
              <a:buSzPts val="5000"/>
              <a:buNone/>
              <a:defRPr sz="5000">
                <a:solidFill>
                  <a:schemeClr val="accent4"/>
                </a:solidFill>
              </a:defRPr>
            </a:lvl6pPr>
            <a:lvl7pPr lvl="6" algn="r" rtl="0">
              <a:lnSpc>
                <a:spcPct val="80000"/>
              </a:lnSpc>
              <a:spcBef>
                <a:spcPts val="0"/>
              </a:spcBef>
              <a:spcAft>
                <a:spcPts val="0"/>
              </a:spcAft>
              <a:buClr>
                <a:schemeClr val="accent4"/>
              </a:buClr>
              <a:buSzPts val="5000"/>
              <a:buNone/>
              <a:defRPr sz="5000">
                <a:solidFill>
                  <a:schemeClr val="accent4"/>
                </a:solidFill>
              </a:defRPr>
            </a:lvl7pPr>
            <a:lvl8pPr lvl="7" algn="r" rtl="0">
              <a:lnSpc>
                <a:spcPct val="80000"/>
              </a:lnSpc>
              <a:spcBef>
                <a:spcPts val="0"/>
              </a:spcBef>
              <a:spcAft>
                <a:spcPts val="0"/>
              </a:spcAft>
              <a:buClr>
                <a:schemeClr val="accent4"/>
              </a:buClr>
              <a:buSzPts val="5000"/>
              <a:buNone/>
              <a:defRPr sz="5000">
                <a:solidFill>
                  <a:schemeClr val="accent4"/>
                </a:solidFill>
              </a:defRPr>
            </a:lvl8pPr>
            <a:lvl9pPr lvl="8" algn="r" rtl="0">
              <a:lnSpc>
                <a:spcPct val="80000"/>
              </a:lnSpc>
              <a:spcBef>
                <a:spcPts val="0"/>
              </a:spcBef>
              <a:spcAft>
                <a:spcPts val="0"/>
              </a:spcAft>
              <a:buClr>
                <a:schemeClr val="accent3"/>
              </a:buClr>
              <a:buSzPts val="5000"/>
              <a:buNone/>
              <a:defRPr sz="5000">
                <a:solidFill>
                  <a:schemeClr val="accent3"/>
                </a:solidFill>
              </a:defRPr>
            </a:lvl9pPr>
          </a:lstStyle>
          <a:p>
            <a:endParaRPr/>
          </a:p>
        </p:txBody>
      </p:sp>
      <p:sp>
        <p:nvSpPr>
          <p:cNvPr id="20" name="Google Shape;20;p3"/>
          <p:cNvSpPr txBox="1">
            <a:spLocks noGrp="1"/>
          </p:cNvSpPr>
          <p:nvPr>
            <p:ph type="title" idx="2" hasCustomPrompt="1"/>
          </p:nvPr>
        </p:nvSpPr>
        <p:spPr>
          <a:xfrm>
            <a:off x="4420056" y="1183675"/>
            <a:ext cx="1204500" cy="1061400"/>
          </a:xfrm>
          <a:prstGeom prst="rect">
            <a:avLst/>
          </a:prstGeom>
          <a:noFill/>
          <a:ln>
            <a:noFill/>
          </a:ln>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accent4"/>
              </a:buClr>
              <a:buSzPts val="7200"/>
              <a:buNone/>
              <a:defRPr sz="50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21" name="Google Shape;21;p3"/>
          <p:cNvSpPr txBox="1">
            <a:spLocks noGrp="1"/>
          </p:cNvSpPr>
          <p:nvPr>
            <p:ph type="subTitle" idx="1"/>
          </p:nvPr>
        </p:nvSpPr>
        <p:spPr>
          <a:xfrm>
            <a:off x="4439301" y="3229773"/>
            <a:ext cx="3991500" cy="70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200"/>
              <a:buNone/>
              <a:defRPr sz="1600"/>
            </a:lvl1pPr>
            <a:lvl2pPr lvl="1" algn="r" rtl="0">
              <a:lnSpc>
                <a:spcPct val="100000"/>
              </a:lnSpc>
              <a:spcBef>
                <a:spcPts val="0"/>
              </a:spcBef>
              <a:spcAft>
                <a:spcPts val="0"/>
              </a:spcAft>
              <a:buSzPts val="1200"/>
              <a:buNone/>
              <a:defRPr sz="1200"/>
            </a:lvl2pPr>
            <a:lvl3pPr lvl="2" algn="r" rtl="0">
              <a:lnSpc>
                <a:spcPct val="100000"/>
              </a:lnSpc>
              <a:spcBef>
                <a:spcPts val="0"/>
              </a:spcBef>
              <a:spcAft>
                <a:spcPts val="0"/>
              </a:spcAft>
              <a:buSzPts val="1200"/>
              <a:buNone/>
              <a:defRPr sz="1200"/>
            </a:lvl3pPr>
            <a:lvl4pPr lvl="3" algn="r" rtl="0">
              <a:lnSpc>
                <a:spcPct val="100000"/>
              </a:lnSpc>
              <a:spcBef>
                <a:spcPts val="0"/>
              </a:spcBef>
              <a:spcAft>
                <a:spcPts val="0"/>
              </a:spcAft>
              <a:buSzPts val="1200"/>
              <a:buNone/>
              <a:defRPr sz="1200"/>
            </a:lvl4pPr>
            <a:lvl5pPr lvl="4" algn="r" rtl="0">
              <a:lnSpc>
                <a:spcPct val="100000"/>
              </a:lnSpc>
              <a:spcBef>
                <a:spcPts val="0"/>
              </a:spcBef>
              <a:spcAft>
                <a:spcPts val="0"/>
              </a:spcAft>
              <a:buSzPts val="1200"/>
              <a:buNone/>
              <a:defRPr sz="1200"/>
            </a:lvl5pPr>
            <a:lvl6pPr lvl="5" algn="r" rtl="0">
              <a:lnSpc>
                <a:spcPct val="100000"/>
              </a:lnSpc>
              <a:spcBef>
                <a:spcPts val="0"/>
              </a:spcBef>
              <a:spcAft>
                <a:spcPts val="0"/>
              </a:spcAft>
              <a:buSzPts val="1200"/>
              <a:buNone/>
              <a:defRPr sz="1200"/>
            </a:lvl6pPr>
            <a:lvl7pPr lvl="6" algn="r" rtl="0">
              <a:lnSpc>
                <a:spcPct val="100000"/>
              </a:lnSpc>
              <a:spcBef>
                <a:spcPts val="0"/>
              </a:spcBef>
              <a:spcAft>
                <a:spcPts val="0"/>
              </a:spcAft>
              <a:buSzPts val="1200"/>
              <a:buNone/>
              <a:defRPr sz="1200"/>
            </a:lvl7pPr>
            <a:lvl8pPr lvl="7" algn="r" rtl="0">
              <a:lnSpc>
                <a:spcPct val="100000"/>
              </a:lnSpc>
              <a:spcBef>
                <a:spcPts val="0"/>
              </a:spcBef>
              <a:spcAft>
                <a:spcPts val="0"/>
              </a:spcAft>
              <a:buSzPts val="1200"/>
              <a:buNone/>
              <a:defRPr sz="1200"/>
            </a:lvl8pPr>
            <a:lvl9pPr lvl="8" algn="r" rtl="0">
              <a:lnSpc>
                <a:spcPct val="100000"/>
              </a:lnSpc>
              <a:spcBef>
                <a:spcPts val="0"/>
              </a:spcBef>
              <a:spcAft>
                <a:spcPts val="0"/>
              </a:spcAft>
              <a:buSzPts val="1200"/>
              <a:buNone/>
              <a:defRPr sz="1200"/>
            </a:lvl9pPr>
          </a:lstStyle>
          <a:p>
            <a:endParaRPr/>
          </a:p>
        </p:txBody>
      </p:sp>
      <p:grpSp>
        <p:nvGrpSpPr>
          <p:cNvPr id="22" name="Google Shape;22;p3"/>
          <p:cNvGrpSpPr/>
          <p:nvPr/>
        </p:nvGrpSpPr>
        <p:grpSpPr>
          <a:xfrm>
            <a:off x="136300" y="139550"/>
            <a:ext cx="8810700" cy="4880400"/>
            <a:chOff x="136300" y="139550"/>
            <a:chExt cx="8810700" cy="4880400"/>
          </a:xfrm>
        </p:grpSpPr>
        <p:sp>
          <p:nvSpPr>
            <p:cNvPr id="23" name="Google Shape;23;p3"/>
            <p:cNvSpPr/>
            <p:nvPr/>
          </p:nvSpPr>
          <p:spPr>
            <a:xfrm flipH="1">
              <a:off x="136300" y="139550"/>
              <a:ext cx="8810700" cy="488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188200" y="197150"/>
              <a:ext cx="8706900" cy="476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solidFill>
                  <a:schemeClr val="dk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4"/>
          <p:cNvSpPr txBox="1">
            <a:spLocks noGrp="1"/>
          </p:cNvSpPr>
          <p:nvPr>
            <p:ph type="body" idx="1"/>
          </p:nvPr>
        </p:nvSpPr>
        <p:spPr>
          <a:xfrm>
            <a:off x="713225" y="1112200"/>
            <a:ext cx="7717500" cy="34962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AutoNum type="arabicPeriod"/>
              <a:defRPr sz="1200"/>
            </a:lvl1pPr>
            <a:lvl2pPr marL="914400" lvl="1" indent="-304800">
              <a:spcBef>
                <a:spcPts val="0"/>
              </a:spcBef>
              <a:spcAft>
                <a:spcPts val="0"/>
              </a:spcAft>
              <a:buSzPts val="1200"/>
              <a:buAutoNum type="alphaLcPeriod"/>
              <a:defRPr sz="1200"/>
            </a:lvl2pPr>
            <a:lvl3pPr marL="1371600" lvl="2" indent="-304800">
              <a:spcBef>
                <a:spcPts val="0"/>
              </a:spcBef>
              <a:spcAft>
                <a:spcPts val="0"/>
              </a:spcAft>
              <a:buSzPts val="1200"/>
              <a:buAutoNum type="romanLcPeriod"/>
              <a:defRPr sz="1200"/>
            </a:lvl3pPr>
            <a:lvl4pPr marL="1828800" lvl="3" indent="-304800">
              <a:spcBef>
                <a:spcPts val="0"/>
              </a:spcBef>
              <a:spcAft>
                <a:spcPts val="0"/>
              </a:spcAft>
              <a:buSzPts val="1200"/>
              <a:buAutoNum type="arabicPeriod"/>
              <a:defRPr sz="1200"/>
            </a:lvl4pPr>
            <a:lvl5pPr marL="2286000" lvl="4" indent="-304800">
              <a:spcBef>
                <a:spcPts val="0"/>
              </a:spcBef>
              <a:spcAft>
                <a:spcPts val="0"/>
              </a:spcAft>
              <a:buSzPts val="1200"/>
              <a:buAutoNum type="alphaLcPeriod"/>
              <a:defRPr sz="1200"/>
            </a:lvl5pPr>
            <a:lvl6pPr marL="2743200" lvl="5" indent="-304800">
              <a:spcBef>
                <a:spcPts val="0"/>
              </a:spcBef>
              <a:spcAft>
                <a:spcPts val="0"/>
              </a:spcAft>
              <a:buSzPts val="1200"/>
              <a:buAutoNum type="romanLcPeriod"/>
              <a:defRPr sz="1200"/>
            </a:lvl6pPr>
            <a:lvl7pPr marL="3200400" lvl="6" indent="-304800">
              <a:spcBef>
                <a:spcPts val="0"/>
              </a:spcBef>
              <a:spcAft>
                <a:spcPts val="0"/>
              </a:spcAft>
              <a:buSzPts val="1200"/>
              <a:buAutoNum type="arabicPeriod"/>
              <a:defRPr sz="1200"/>
            </a:lvl7pPr>
            <a:lvl8pPr marL="3657600" lvl="7" indent="-304800">
              <a:spcBef>
                <a:spcPts val="0"/>
              </a:spcBef>
              <a:spcAft>
                <a:spcPts val="0"/>
              </a:spcAft>
              <a:buSzPts val="1200"/>
              <a:buAutoNum type="alphaLcPeriod"/>
              <a:defRPr sz="1200"/>
            </a:lvl8pPr>
            <a:lvl9pPr marL="4114800" lvl="8" indent="-304800">
              <a:spcBef>
                <a:spcPts val="0"/>
              </a:spcBef>
              <a:spcAft>
                <a:spcPts val="0"/>
              </a:spcAft>
              <a:buSzPts val="1200"/>
              <a:buAutoNum type="romanLcPeriod"/>
              <a:defRPr sz="1200"/>
            </a:lvl9pPr>
          </a:lstStyle>
          <a:p>
            <a:endParaRPr/>
          </a:p>
        </p:txBody>
      </p:sp>
      <p:grpSp>
        <p:nvGrpSpPr>
          <p:cNvPr id="28" name="Google Shape;28;p4"/>
          <p:cNvGrpSpPr/>
          <p:nvPr/>
        </p:nvGrpSpPr>
        <p:grpSpPr>
          <a:xfrm>
            <a:off x="136300" y="139550"/>
            <a:ext cx="8810700" cy="4880400"/>
            <a:chOff x="136300" y="139550"/>
            <a:chExt cx="8810700" cy="4880400"/>
          </a:xfrm>
        </p:grpSpPr>
        <p:sp>
          <p:nvSpPr>
            <p:cNvPr id="29" name="Google Shape;29;p4"/>
            <p:cNvSpPr/>
            <p:nvPr/>
          </p:nvSpPr>
          <p:spPr>
            <a:xfrm flipH="1">
              <a:off x="136300" y="139550"/>
              <a:ext cx="8810700" cy="488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flipH="1">
              <a:off x="188200" y="197150"/>
              <a:ext cx="8706900" cy="476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 name="Google Shape;31;p4"/>
          <p:cNvPicPr preferRelativeResize="0"/>
          <p:nvPr/>
        </p:nvPicPr>
        <p:blipFill rotWithShape="1">
          <a:blip r:embed="rId2"/>
          <a:srcRect t="670" b="670"/>
          <a:stretch>
            <a:fillRect/>
          </a:stretch>
        </p:blipFill>
        <p:spPr>
          <a:xfrm rot="-4894761">
            <a:off x="32042" y="4284009"/>
            <a:ext cx="671791" cy="919761"/>
          </a:xfrm>
          <a:prstGeom prst="rect">
            <a:avLst/>
          </a:prstGeom>
          <a:noFill/>
          <a:ln>
            <a:noFill/>
          </a:ln>
        </p:spPr>
      </p:pic>
      <p:pic>
        <p:nvPicPr>
          <p:cNvPr id="32" name="Google Shape;32;p4"/>
          <p:cNvPicPr preferRelativeResize="0"/>
          <p:nvPr/>
        </p:nvPicPr>
        <p:blipFill rotWithShape="1">
          <a:blip r:embed="rId2"/>
          <a:srcRect t="670" b="670"/>
          <a:stretch>
            <a:fillRect/>
          </a:stretch>
        </p:blipFill>
        <p:spPr>
          <a:xfrm rot="5905227">
            <a:off x="8309343" y="23960"/>
            <a:ext cx="753114" cy="10310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
  <p:cSld name="TITLE_ONLY_1_1_2">
    <p:spTree>
      <p:nvGrpSpPr>
        <p:cNvPr id="1" name="Shape 209"/>
        <p:cNvGrpSpPr/>
        <p:nvPr/>
      </p:nvGrpSpPr>
      <p:grpSpPr>
        <a:xfrm>
          <a:off x="0" y="0"/>
          <a:ext cx="0" cy="0"/>
          <a:chOff x="0" y="0"/>
          <a:chExt cx="0" cy="0"/>
        </a:xfrm>
      </p:grpSpPr>
      <p:grpSp>
        <p:nvGrpSpPr>
          <p:cNvPr id="210" name="Google Shape;210;p20"/>
          <p:cNvGrpSpPr/>
          <p:nvPr/>
        </p:nvGrpSpPr>
        <p:grpSpPr>
          <a:xfrm>
            <a:off x="136300" y="139550"/>
            <a:ext cx="8810700" cy="4880400"/>
            <a:chOff x="136300" y="139550"/>
            <a:chExt cx="8810700" cy="4880400"/>
          </a:xfrm>
        </p:grpSpPr>
        <p:sp>
          <p:nvSpPr>
            <p:cNvPr id="211" name="Google Shape;211;p20"/>
            <p:cNvSpPr/>
            <p:nvPr/>
          </p:nvSpPr>
          <p:spPr>
            <a:xfrm flipH="1">
              <a:off x="136300" y="139550"/>
              <a:ext cx="8810700" cy="488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flipH="1">
              <a:off x="188200" y="197150"/>
              <a:ext cx="8706900" cy="476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20"/>
          <p:cNvSpPr txBox="1">
            <a:spLocks noGrp="1"/>
          </p:cNvSpPr>
          <p:nvPr>
            <p:ph type="title"/>
          </p:nvPr>
        </p:nvSpPr>
        <p:spPr>
          <a:xfrm>
            <a:off x="720000" y="2616575"/>
            <a:ext cx="2151300" cy="954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4" name="Google Shape;214;p20"/>
          <p:cNvSpPr txBox="1">
            <a:spLocks noGrp="1"/>
          </p:cNvSpPr>
          <p:nvPr>
            <p:ph type="subTitle" idx="1"/>
          </p:nvPr>
        </p:nvSpPr>
        <p:spPr>
          <a:xfrm>
            <a:off x="711105" y="3446950"/>
            <a:ext cx="2151300" cy="572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0"/>
          <p:cNvSpPr txBox="1">
            <a:spLocks noGrp="1"/>
          </p:cNvSpPr>
          <p:nvPr>
            <p:ph type="title" idx="2"/>
          </p:nvPr>
        </p:nvSpPr>
        <p:spPr>
          <a:xfrm>
            <a:off x="3500762" y="2616575"/>
            <a:ext cx="2147400" cy="954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6" name="Google Shape;216;p20"/>
          <p:cNvSpPr txBox="1">
            <a:spLocks noGrp="1"/>
          </p:cNvSpPr>
          <p:nvPr>
            <p:ph type="subTitle" idx="3"/>
          </p:nvPr>
        </p:nvSpPr>
        <p:spPr>
          <a:xfrm>
            <a:off x="3491878" y="3446900"/>
            <a:ext cx="2147400" cy="572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20"/>
          <p:cNvSpPr txBox="1">
            <a:spLocks noGrp="1"/>
          </p:cNvSpPr>
          <p:nvPr>
            <p:ph type="title" idx="4"/>
          </p:nvPr>
        </p:nvSpPr>
        <p:spPr>
          <a:xfrm>
            <a:off x="6277625" y="2616575"/>
            <a:ext cx="2143500" cy="954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8" name="Google Shape;218;p20"/>
          <p:cNvSpPr txBox="1">
            <a:spLocks noGrp="1"/>
          </p:cNvSpPr>
          <p:nvPr>
            <p:ph type="subTitle" idx="5"/>
          </p:nvPr>
        </p:nvSpPr>
        <p:spPr>
          <a:xfrm>
            <a:off x="6268751" y="3446950"/>
            <a:ext cx="2143500" cy="572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20"/>
          <p:cNvSpPr txBox="1">
            <a:spLocks noGrp="1"/>
          </p:cNvSpPr>
          <p:nvPr>
            <p:ph type="title" idx="6"/>
          </p:nvPr>
        </p:nvSpPr>
        <p:spPr>
          <a:xfrm>
            <a:off x="720000" y="539500"/>
            <a:ext cx="77040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4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20" name="Google Shape;220;p20"/>
          <p:cNvPicPr preferRelativeResize="0"/>
          <p:nvPr/>
        </p:nvPicPr>
        <p:blipFill rotWithShape="1">
          <a:blip r:embed="rId2"/>
          <a:srcRect l="357" r="347"/>
          <a:stretch>
            <a:fillRect/>
          </a:stretch>
        </p:blipFill>
        <p:spPr>
          <a:xfrm>
            <a:off x="2" y="4172150"/>
            <a:ext cx="1344700" cy="964300"/>
          </a:xfrm>
          <a:prstGeom prst="rect">
            <a:avLst/>
          </a:prstGeom>
          <a:noFill/>
          <a:ln>
            <a:noFill/>
          </a:ln>
        </p:spPr>
      </p:pic>
      <p:pic>
        <p:nvPicPr>
          <p:cNvPr id="221" name="Google Shape;221;p20"/>
          <p:cNvPicPr preferRelativeResize="0"/>
          <p:nvPr/>
        </p:nvPicPr>
        <p:blipFill rotWithShape="1">
          <a:blip r:embed="rId3"/>
          <a:srcRect t="670" b="680"/>
          <a:stretch>
            <a:fillRect/>
          </a:stretch>
        </p:blipFill>
        <p:spPr>
          <a:xfrm rot="5905218">
            <a:off x="8196139" y="84169"/>
            <a:ext cx="665172" cy="910663"/>
          </a:xfrm>
          <a:prstGeom prst="rect">
            <a:avLst/>
          </a:prstGeom>
          <a:noFill/>
          <a:ln>
            <a:noFill/>
          </a:ln>
        </p:spPr>
      </p:pic>
      <p:pic>
        <p:nvPicPr>
          <p:cNvPr id="222" name="Google Shape;222;p20"/>
          <p:cNvPicPr preferRelativeResize="0"/>
          <p:nvPr/>
        </p:nvPicPr>
        <p:blipFill rotWithShape="1">
          <a:blip r:embed="rId2"/>
          <a:srcRect l="357" r="347"/>
          <a:stretch>
            <a:fillRect/>
          </a:stretch>
        </p:blipFill>
        <p:spPr>
          <a:xfrm flipH="1">
            <a:off x="7799302" y="4172150"/>
            <a:ext cx="1344700" cy="9643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
  <p:cSld name="CUSTOM_12_1">
    <p:spTree>
      <p:nvGrpSpPr>
        <p:cNvPr id="1" name="Shape 348"/>
        <p:cNvGrpSpPr/>
        <p:nvPr/>
      </p:nvGrpSpPr>
      <p:grpSpPr>
        <a:xfrm>
          <a:off x="0" y="0"/>
          <a:ext cx="0" cy="0"/>
          <a:chOff x="0" y="0"/>
          <a:chExt cx="0" cy="0"/>
        </a:xfrm>
      </p:grpSpPr>
      <p:grpSp>
        <p:nvGrpSpPr>
          <p:cNvPr id="349" name="Google Shape;349;p34"/>
          <p:cNvGrpSpPr/>
          <p:nvPr/>
        </p:nvGrpSpPr>
        <p:grpSpPr>
          <a:xfrm>
            <a:off x="136300" y="139550"/>
            <a:ext cx="8810700" cy="4880400"/>
            <a:chOff x="136300" y="139550"/>
            <a:chExt cx="8810700" cy="4880400"/>
          </a:xfrm>
        </p:grpSpPr>
        <p:sp>
          <p:nvSpPr>
            <p:cNvPr id="350" name="Google Shape;350;p34"/>
            <p:cNvSpPr/>
            <p:nvPr/>
          </p:nvSpPr>
          <p:spPr>
            <a:xfrm flipH="1">
              <a:off x="136300" y="139550"/>
              <a:ext cx="8810700" cy="488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4"/>
            <p:cNvSpPr/>
            <p:nvPr/>
          </p:nvSpPr>
          <p:spPr>
            <a:xfrm flipH="1">
              <a:off x="188200" y="197150"/>
              <a:ext cx="8706900" cy="476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 name="Google Shape;352;p34"/>
          <p:cNvSpPr txBox="1">
            <a:spLocks noGrp="1"/>
          </p:cNvSpPr>
          <p:nvPr>
            <p:ph type="subTitle" idx="1"/>
          </p:nvPr>
        </p:nvSpPr>
        <p:spPr>
          <a:xfrm>
            <a:off x="713225" y="2978289"/>
            <a:ext cx="3712800" cy="9642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3" name="Google Shape;353;p34"/>
          <p:cNvSpPr txBox="1">
            <a:spLocks noGrp="1"/>
          </p:cNvSpPr>
          <p:nvPr>
            <p:ph type="title"/>
          </p:nvPr>
        </p:nvSpPr>
        <p:spPr>
          <a:xfrm>
            <a:off x="713294" y="1825613"/>
            <a:ext cx="3712800" cy="12936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4000"/>
              <a:buNone/>
              <a:defRPr sz="3600"/>
            </a:lvl1pPr>
            <a:lvl2pPr lvl="1" rtl="0">
              <a:spcBef>
                <a:spcPts val="0"/>
              </a:spcBef>
              <a:spcAft>
                <a:spcPts val="0"/>
              </a:spcAft>
              <a:buSzPts val="2800"/>
              <a:buNone/>
              <a:defRPr>
                <a:latin typeface="Anaheim" panose="02000503000000000000"/>
                <a:ea typeface="Anaheim" panose="02000503000000000000"/>
                <a:cs typeface="Anaheim" panose="02000503000000000000"/>
                <a:sym typeface="Anaheim" panose="02000503000000000000"/>
              </a:defRPr>
            </a:lvl2pPr>
            <a:lvl3pPr lvl="2" rtl="0">
              <a:spcBef>
                <a:spcPts val="0"/>
              </a:spcBef>
              <a:spcAft>
                <a:spcPts val="0"/>
              </a:spcAft>
              <a:buSzPts val="2800"/>
              <a:buNone/>
              <a:defRPr>
                <a:latin typeface="Anaheim" panose="02000503000000000000"/>
                <a:ea typeface="Anaheim" panose="02000503000000000000"/>
                <a:cs typeface="Anaheim" panose="02000503000000000000"/>
                <a:sym typeface="Anaheim" panose="02000503000000000000"/>
              </a:defRPr>
            </a:lvl3pPr>
            <a:lvl4pPr lvl="3" rtl="0">
              <a:spcBef>
                <a:spcPts val="0"/>
              </a:spcBef>
              <a:spcAft>
                <a:spcPts val="0"/>
              </a:spcAft>
              <a:buSzPts val="2800"/>
              <a:buNone/>
              <a:defRPr>
                <a:latin typeface="Anaheim" panose="02000503000000000000"/>
                <a:ea typeface="Anaheim" panose="02000503000000000000"/>
                <a:cs typeface="Anaheim" panose="02000503000000000000"/>
                <a:sym typeface="Anaheim" panose="02000503000000000000"/>
              </a:defRPr>
            </a:lvl4pPr>
            <a:lvl5pPr lvl="4" rtl="0">
              <a:spcBef>
                <a:spcPts val="0"/>
              </a:spcBef>
              <a:spcAft>
                <a:spcPts val="0"/>
              </a:spcAft>
              <a:buSzPts val="2800"/>
              <a:buNone/>
              <a:defRPr>
                <a:latin typeface="Anaheim" panose="02000503000000000000"/>
                <a:ea typeface="Anaheim" panose="02000503000000000000"/>
                <a:cs typeface="Anaheim" panose="02000503000000000000"/>
                <a:sym typeface="Anaheim" panose="02000503000000000000"/>
              </a:defRPr>
            </a:lvl5pPr>
            <a:lvl6pPr lvl="5" rtl="0">
              <a:spcBef>
                <a:spcPts val="0"/>
              </a:spcBef>
              <a:spcAft>
                <a:spcPts val="0"/>
              </a:spcAft>
              <a:buSzPts val="2800"/>
              <a:buNone/>
              <a:defRPr>
                <a:latin typeface="Anaheim" panose="02000503000000000000"/>
                <a:ea typeface="Anaheim" panose="02000503000000000000"/>
                <a:cs typeface="Anaheim" panose="02000503000000000000"/>
                <a:sym typeface="Anaheim" panose="02000503000000000000"/>
              </a:defRPr>
            </a:lvl6pPr>
            <a:lvl7pPr lvl="6" rtl="0">
              <a:spcBef>
                <a:spcPts val="0"/>
              </a:spcBef>
              <a:spcAft>
                <a:spcPts val="0"/>
              </a:spcAft>
              <a:buSzPts val="2800"/>
              <a:buNone/>
              <a:defRPr>
                <a:latin typeface="Anaheim" panose="02000503000000000000"/>
                <a:ea typeface="Anaheim" panose="02000503000000000000"/>
                <a:cs typeface="Anaheim" panose="02000503000000000000"/>
                <a:sym typeface="Anaheim" panose="02000503000000000000"/>
              </a:defRPr>
            </a:lvl7pPr>
            <a:lvl8pPr lvl="7" rtl="0">
              <a:spcBef>
                <a:spcPts val="0"/>
              </a:spcBef>
              <a:spcAft>
                <a:spcPts val="0"/>
              </a:spcAft>
              <a:buSzPts val="2800"/>
              <a:buNone/>
              <a:defRPr>
                <a:latin typeface="Anaheim" panose="02000503000000000000"/>
                <a:ea typeface="Anaheim" panose="02000503000000000000"/>
                <a:cs typeface="Anaheim" panose="02000503000000000000"/>
                <a:sym typeface="Anaheim" panose="02000503000000000000"/>
              </a:defRPr>
            </a:lvl8pPr>
            <a:lvl9pPr lvl="8" rtl="0">
              <a:spcBef>
                <a:spcPts val="0"/>
              </a:spcBef>
              <a:spcAft>
                <a:spcPts val="0"/>
              </a:spcAft>
              <a:buSzPts val="2800"/>
              <a:buNone/>
              <a:defRPr>
                <a:latin typeface="Anaheim" panose="02000503000000000000"/>
                <a:ea typeface="Anaheim" panose="02000503000000000000"/>
                <a:cs typeface="Anaheim" panose="02000503000000000000"/>
                <a:sym typeface="Anaheim" panose="02000503000000000000"/>
              </a:defRPr>
            </a:lvl9pPr>
          </a:lstStyle>
          <a:p>
            <a:endParaRPr/>
          </a:p>
        </p:txBody>
      </p:sp>
      <p:pic>
        <p:nvPicPr>
          <p:cNvPr id="354" name="Google Shape;354;p34"/>
          <p:cNvPicPr preferRelativeResize="0"/>
          <p:nvPr/>
        </p:nvPicPr>
        <p:blipFill rotWithShape="1">
          <a:blip r:embed="rId2"/>
          <a:srcRect t="670" b="680"/>
          <a:stretch>
            <a:fillRect/>
          </a:stretch>
        </p:blipFill>
        <p:spPr>
          <a:xfrm rot="-5905218" flipH="1">
            <a:off x="-173536" y="2173494"/>
            <a:ext cx="665172" cy="910663"/>
          </a:xfrm>
          <a:prstGeom prst="rect">
            <a:avLst/>
          </a:prstGeom>
          <a:noFill/>
          <a:ln>
            <a:noFill/>
          </a:ln>
        </p:spPr>
      </p:pic>
      <p:pic>
        <p:nvPicPr>
          <p:cNvPr id="355" name="Google Shape;355;p34"/>
          <p:cNvPicPr preferRelativeResize="0"/>
          <p:nvPr/>
        </p:nvPicPr>
        <p:blipFill rotWithShape="1">
          <a:blip r:embed="rId3"/>
          <a:srcRect l="357" r="347"/>
          <a:stretch>
            <a:fillRect/>
          </a:stretch>
        </p:blipFill>
        <p:spPr>
          <a:xfrm rot="10800000">
            <a:off x="3899652" y="4293324"/>
            <a:ext cx="1344700" cy="964300"/>
          </a:xfrm>
          <a:prstGeom prst="rect">
            <a:avLst/>
          </a:prstGeom>
          <a:noFill/>
          <a:ln>
            <a:noFill/>
          </a:ln>
        </p:spPr>
      </p:pic>
      <p:pic>
        <p:nvPicPr>
          <p:cNvPr id="356" name="Google Shape;356;p34"/>
          <p:cNvPicPr preferRelativeResize="0"/>
          <p:nvPr/>
        </p:nvPicPr>
        <p:blipFill rotWithShape="1">
          <a:blip r:embed="rId3"/>
          <a:srcRect l="357" r="347"/>
          <a:stretch>
            <a:fillRect/>
          </a:stretch>
        </p:blipFill>
        <p:spPr>
          <a:xfrm>
            <a:off x="3899639" y="-81526"/>
            <a:ext cx="1344700" cy="964301"/>
          </a:xfrm>
          <a:prstGeom prst="rect">
            <a:avLst/>
          </a:prstGeom>
          <a:noFill/>
          <a:ln>
            <a:noFill/>
          </a:ln>
        </p:spPr>
      </p:pic>
      <p:pic>
        <p:nvPicPr>
          <p:cNvPr id="357" name="Google Shape;357;p34"/>
          <p:cNvPicPr preferRelativeResize="0"/>
          <p:nvPr/>
        </p:nvPicPr>
        <p:blipFill>
          <a:blip r:embed="rId4"/>
          <a:stretch>
            <a:fillRect/>
          </a:stretch>
        </p:blipFill>
        <p:spPr>
          <a:xfrm rot="10800000" flipH="1">
            <a:off x="4280050" y="0"/>
            <a:ext cx="5037525" cy="50375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
  <p:cSld name="SECTION_HEADER_1_1_1_2">
    <p:spTree>
      <p:nvGrpSpPr>
        <p:cNvPr id="1" name="Shape 396"/>
        <p:cNvGrpSpPr/>
        <p:nvPr/>
      </p:nvGrpSpPr>
      <p:grpSpPr>
        <a:xfrm>
          <a:off x="0" y="0"/>
          <a:ext cx="0" cy="0"/>
          <a:chOff x="0" y="0"/>
          <a:chExt cx="0" cy="0"/>
        </a:xfrm>
      </p:grpSpPr>
      <p:pic>
        <p:nvPicPr>
          <p:cNvPr id="397" name="Google Shape;397;p39"/>
          <p:cNvPicPr preferRelativeResize="0"/>
          <p:nvPr/>
        </p:nvPicPr>
        <p:blipFill>
          <a:blip r:embed="rId2"/>
          <a:stretch>
            <a:fillRect/>
          </a:stretch>
        </p:blipFill>
        <p:spPr>
          <a:xfrm rot="10800000">
            <a:off x="3694471" y="-1140121"/>
            <a:ext cx="7523125" cy="7523125"/>
          </a:xfrm>
          <a:prstGeom prst="rect">
            <a:avLst/>
          </a:prstGeom>
          <a:noFill/>
          <a:ln>
            <a:noFill/>
          </a:ln>
        </p:spPr>
      </p:pic>
      <p:grpSp>
        <p:nvGrpSpPr>
          <p:cNvPr id="398" name="Google Shape;398;p39"/>
          <p:cNvGrpSpPr/>
          <p:nvPr/>
        </p:nvGrpSpPr>
        <p:grpSpPr>
          <a:xfrm>
            <a:off x="136300" y="139550"/>
            <a:ext cx="8810700" cy="4880400"/>
            <a:chOff x="136300" y="139550"/>
            <a:chExt cx="8810700" cy="4880400"/>
          </a:xfrm>
        </p:grpSpPr>
        <p:sp>
          <p:nvSpPr>
            <p:cNvPr id="399" name="Google Shape;399;p39"/>
            <p:cNvSpPr/>
            <p:nvPr/>
          </p:nvSpPr>
          <p:spPr>
            <a:xfrm flipH="1">
              <a:off x="136300" y="139550"/>
              <a:ext cx="8810700" cy="488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flipH="1">
              <a:off x="188200" y="197150"/>
              <a:ext cx="8706900" cy="476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9"/>
          <p:cNvSpPr txBox="1">
            <a:spLocks noGrp="1"/>
          </p:cNvSpPr>
          <p:nvPr>
            <p:ph type="title"/>
          </p:nvPr>
        </p:nvSpPr>
        <p:spPr>
          <a:xfrm>
            <a:off x="733800" y="802300"/>
            <a:ext cx="4277700" cy="1129200"/>
          </a:xfrm>
          <a:prstGeom prst="rect">
            <a:avLst/>
          </a:prstGeom>
          <a:noFill/>
          <a:ln>
            <a:noFill/>
          </a:ln>
        </p:spPr>
        <p:txBody>
          <a:bodyPr spcFirstLastPara="1" wrap="square" lIns="91425" tIns="91425" rIns="91425" bIns="91425" anchor="ctr" anchorCtr="0">
            <a:noAutofit/>
          </a:bodyPr>
          <a:lstStyle>
            <a:lvl1pPr lvl="0" algn="ctr" rtl="0">
              <a:lnSpc>
                <a:spcPct val="80000"/>
              </a:lnSpc>
              <a:spcBef>
                <a:spcPts val="0"/>
              </a:spcBef>
              <a:spcAft>
                <a:spcPts val="0"/>
              </a:spcAft>
              <a:buSzPts val="4000"/>
              <a:buNone/>
              <a:defRPr sz="7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2" name="Google Shape;402;p39"/>
          <p:cNvSpPr txBox="1">
            <a:spLocks noGrp="1"/>
          </p:cNvSpPr>
          <p:nvPr>
            <p:ph type="subTitle" idx="1"/>
          </p:nvPr>
        </p:nvSpPr>
        <p:spPr>
          <a:xfrm>
            <a:off x="1242600" y="1834850"/>
            <a:ext cx="3260100" cy="1217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403" name="Google Shape;403;p39"/>
          <p:cNvSpPr txBox="1"/>
          <p:nvPr/>
        </p:nvSpPr>
        <p:spPr>
          <a:xfrm>
            <a:off x="948600" y="3618600"/>
            <a:ext cx="3848100" cy="7248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GB" sz="1200">
                <a:solidFill>
                  <a:schemeClr val="dk1"/>
                </a:solidFill>
                <a:latin typeface="Nunito"/>
                <a:ea typeface="Nunito"/>
                <a:cs typeface="Nunito"/>
                <a:sym typeface="Nunito"/>
              </a:rPr>
              <a:t>CREDITS: This presentation template was created by </a:t>
            </a:r>
            <a:r>
              <a:rPr lang="en-GB" sz="1200" b="1">
                <a:solidFill>
                  <a:schemeClr val="dk1"/>
                </a:solidFill>
                <a:uFill>
                  <a:noFill/>
                </a:uFill>
                <a:latin typeface="Nunito"/>
                <a:ea typeface="Nunito"/>
                <a:cs typeface="Nunito"/>
                <a:sym typeface="Nunito"/>
                <a:hlinkClick r:id="rId3"/>
              </a:rPr>
              <a:t>Slidesgo</a:t>
            </a:r>
            <a:r>
              <a:rPr lang="en-GB" sz="1200">
                <a:solidFill>
                  <a:schemeClr val="dk1"/>
                </a:solidFill>
                <a:latin typeface="Nunito"/>
                <a:ea typeface="Nunito"/>
                <a:cs typeface="Nunito"/>
                <a:sym typeface="Nunito"/>
              </a:rPr>
              <a:t>, including icons by </a:t>
            </a:r>
            <a:r>
              <a:rPr lang="en-GB" sz="1200" b="1">
                <a:solidFill>
                  <a:schemeClr val="dk1"/>
                </a:solidFill>
                <a:uFill>
                  <a:noFill/>
                </a:uFill>
                <a:latin typeface="Nunito"/>
                <a:ea typeface="Nunito"/>
                <a:cs typeface="Nunito"/>
                <a:sym typeface="Nunito"/>
                <a:hlinkClick r:id="rId4"/>
              </a:rPr>
              <a:t>Flaticon</a:t>
            </a:r>
            <a:r>
              <a:rPr lang="en-GB" sz="1200">
                <a:solidFill>
                  <a:schemeClr val="dk1"/>
                </a:solidFill>
                <a:latin typeface="Nunito"/>
                <a:ea typeface="Nunito"/>
                <a:cs typeface="Nunito"/>
                <a:sym typeface="Nunito"/>
              </a:rPr>
              <a:t>, infographics &amp; images by </a:t>
            </a:r>
            <a:r>
              <a:rPr lang="en-GB" sz="1200" b="1">
                <a:solidFill>
                  <a:schemeClr val="dk1"/>
                </a:solidFill>
                <a:uFill>
                  <a:noFill/>
                </a:uFill>
                <a:latin typeface="Nunito"/>
                <a:ea typeface="Nunito"/>
                <a:cs typeface="Nunito"/>
                <a:sym typeface="Nunito"/>
                <a:hlinkClick r:id="rId5"/>
              </a:rPr>
              <a:t>Freepik</a:t>
            </a:r>
            <a:endParaRPr sz="1200">
              <a:solidFill>
                <a:schemeClr val="dk1"/>
              </a:solidFill>
              <a:latin typeface="Nunito"/>
              <a:ea typeface="Nunito"/>
              <a:cs typeface="Nunito"/>
              <a:sym typeface="Nunito"/>
            </a:endParaRPr>
          </a:p>
          <a:p>
            <a:pPr marL="0" lvl="0" indent="0" algn="l" rtl="0">
              <a:spcBef>
                <a:spcPts val="300"/>
              </a:spcBef>
              <a:spcAft>
                <a:spcPts val="0"/>
              </a:spcAft>
              <a:buNone/>
            </a:pPr>
            <a:endParaRPr sz="1000" b="1">
              <a:solidFill>
                <a:schemeClr val="dk1"/>
              </a:solidFill>
              <a:latin typeface="Roboto" panose="02000000000000000000"/>
              <a:ea typeface="Roboto" panose="02000000000000000000"/>
              <a:cs typeface="Roboto" panose="02000000000000000000"/>
              <a:sym typeface="Roboto" panose="02000000000000000000"/>
            </a:endParaRPr>
          </a:p>
        </p:txBody>
      </p:sp>
      <p:pic>
        <p:nvPicPr>
          <p:cNvPr id="404" name="Google Shape;404;p39"/>
          <p:cNvPicPr preferRelativeResize="0"/>
          <p:nvPr/>
        </p:nvPicPr>
        <p:blipFill>
          <a:blip r:embed="rId6"/>
          <a:stretch>
            <a:fillRect/>
          </a:stretch>
        </p:blipFill>
        <p:spPr>
          <a:xfrm rot="-5400000" flipH="1">
            <a:off x="461148" y="2271098"/>
            <a:ext cx="660451" cy="902450"/>
          </a:xfrm>
          <a:prstGeom prst="rect">
            <a:avLst/>
          </a:prstGeom>
          <a:noFill/>
          <a:ln>
            <a:noFill/>
          </a:ln>
        </p:spPr>
      </p:pic>
      <p:pic>
        <p:nvPicPr>
          <p:cNvPr id="405" name="Google Shape;405;p39"/>
          <p:cNvPicPr preferRelativeResize="0"/>
          <p:nvPr/>
        </p:nvPicPr>
        <p:blipFill rotWithShape="1">
          <a:blip r:embed="rId7"/>
          <a:srcRect t="670" b="680"/>
          <a:stretch>
            <a:fillRect/>
          </a:stretch>
        </p:blipFill>
        <p:spPr>
          <a:xfrm rot="5905218">
            <a:off x="8597314" y="2166106"/>
            <a:ext cx="665172" cy="910663"/>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
  <p:cSld name="CUSTOM_1_1_1">
    <p:spTree>
      <p:nvGrpSpPr>
        <p:cNvPr id="1" name="Shape 406"/>
        <p:cNvGrpSpPr/>
        <p:nvPr/>
      </p:nvGrpSpPr>
      <p:grpSpPr>
        <a:xfrm>
          <a:off x="0" y="0"/>
          <a:ext cx="0" cy="0"/>
          <a:chOff x="0" y="0"/>
          <a:chExt cx="0" cy="0"/>
        </a:xfrm>
      </p:grpSpPr>
      <p:pic>
        <p:nvPicPr>
          <p:cNvPr id="407" name="Google Shape;407;p40"/>
          <p:cNvPicPr preferRelativeResize="0"/>
          <p:nvPr/>
        </p:nvPicPr>
        <p:blipFill rotWithShape="1">
          <a:blip r:embed="rId2"/>
          <a:srcRect l="357" r="347"/>
          <a:stretch>
            <a:fillRect/>
          </a:stretch>
        </p:blipFill>
        <p:spPr>
          <a:xfrm rot="10800000" flipH="1">
            <a:off x="2" y="4172149"/>
            <a:ext cx="1344700" cy="964300"/>
          </a:xfrm>
          <a:prstGeom prst="rect">
            <a:avLst/>
          </a:prstGeom>
          <a:noFill/>
          <a:ln>
            <a:noFill/>
          </a:ln>
        </p:spPr>
      </p:pic>
      <p:pic>
        <p:nvPicPr>
          <p:cNvPr id="408" name="Google Shape;408;p40"/>
          <p:cNvPicPr preferRelativeResize="0"/>
          <p:nvPr/>
        </p:nvPicPr>
        <p:blipFill rotWithShape="1">
          <a:blip r:embed="rId2"/>
          <a:srcRect l="357" r="347"/>
          <a:stretch>
            <a:fillRect/>
          </a:stretch>
        </p:blipFill>
        <p:spPr>
          <a:xfrm rot="10800000">
            <a:off x="7799302" y="4172149"/>
            <a:ext cx="1344700" cy="964300"/>
          </a:xfrm>
          <a:prstGeom prst="rect">
            <a:avLst/>
          </a:prstGeom>
          <a:noFill/>
          <a:ln>
            <a:noFill/>
          </a:ln>
        </p:spPr>
      </p:pic>
      <p:grpSp>
        <p:nvGrpSpPr>
          <p:cNvPr id="409" name="Google Shape;409;p40"/>
          <p:cNvGrpSpPr/>
          <p:nvPr/>
        </p:nvGrpSpPr>
        <p:grpSpPr>
          <a:xfrm>
            <a:off x="136300" y="139550"/>
            <a:ext cx="8810700" cy="4880400"/>
            <a:chOff x="136300" y="139550"/>
            <a:chExt cx="8810700" cy="4880400"/>
          </a:xfrm>
        </p:grpSpPr>
        <p:sp>
          <p:nvSpPr>
            <p:cNvPr id="410" name="Google Shape;410;p40"/>
            <p:cNvSpPr/>
            <p:nvPr/>
          </p:nvSpPr>
          <p:spPr>
            <a:xfrm flipH="1">
              <a:off x="136300" y="139550"/>
              <a:ext cx="8810700" cy="488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0"/>
            <p:cNvSpPr/>
            <p:nvPr/>
          </p:nvSpPr>
          <p:spPr>
            <a:xfrm flipH="1">
              <a:off x="188200" y="197150"/>
              <a:ext cx="8706900" cy="476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_1_2">
    <p:spTree>
      <p:nvGrpSpPr>
        <p:cNvPr id="1" name="Shape 412"/>
        <p:cNvGrpSpPr/>
        <p:nvPr/>
      </p:nvGrpSpPr>
      <p:grpSpPr>
        <a:xfrm>
          <a:off x="0" y="0"/>
          <a:ext cx="0" cy="0"/>
          <a:chOff x="0" y="0"/>
          <a:chExt cx="0" cy="0"/>
        </a:xfrm>
      </p:grpSpPr>
      <p:pic>
        <p:nvPicPr>
          <p:cNvPr id="413" name="Google Shape;413;p41"/>
          <p:cNvPicPr preferRelativeResize="0"/>
          <p:nvPr/>
        </p:nvPicPr>
        <p:blipFill>
          <a:blip r:embed="rId2"/>
          <a:stretch>
            <a:fillRect/>
          </a:stretch>
        </p:blipFill>
        <p:spPr>
          <a:xfrm rot="-5400000">
            <a:off x="1880649" y="-115125"/>
            <a:ext cx="5642825" cy="5642825"/>
          </a:xfrm>
          <a:prstGeom prst="rect">
            <a:avLst/>
          </a:prstGeom>
          <a:noFill/>
          <a:ln>
            <a:noFill/>
          </a:ln>
        </p:spPr>
      </p:pic>
      <p:pic>
        <p:nvPicPr>
          <p:cNvPr id="414" name="Google Shape;414;p41"/>
          <p:cNvPicPr preferRelativeResize="0"/>
          <p:nvPr/>
        </p:nvPicPr>
        <p:blipFill rotWithShape="1">
          <a:blip r:embed="rId3"/>
          <a:srcRect t="670" b="680"/>
          <a:stretch>
            <a:fillRect/>
          </a:stretch>
        </p:blipFill>
        <p:spPr>
          <a:xfrm rot="-5905218" flipH="1">
            <a:off x="-295786" y="2449844"/>
            <a:ext cx="665172" cy="910663"/>
          </a:xfrm>
          <a:prstGeom prst="rect">
            <a:avLst/>
          </a:prstGeom>
          <a:noFill/>
          <a:ln>
            <a:noFill/>
          </a:ln>
        </p:spPr>
      </p:pic>
      <p:pic>
        <p:nvPicPr>
          <p:cNvPr id="415" name="Google Shape;415;p41"/>
          <p:cNvPicPr preferRelativeResize="0"/>
          <p:nvPr/>
        </p:nvPicPr>
        <p:blipFill rotWithShape="1">
          <a:blip r:embed="rId3"/>
          <a:srcRect t="670" b="680"/>
          <a:stretch>
            <a:fillRect/>
          </a:stretch>
        </p:blipFill>
        <p:spPr>
          <a:xfrm rot="5905218">
            <a:off x="8597314" y="2250956"/>
            <a:ext cx="665172" cy="910663"/>
          </a:xfrm>
          <a:prstGeom prst="rect">
            <a:avLst/>
          </a:prstGeom>
          <a:noFill/>
          <a:ln>
            <a:noFill/>
          </a:ln>
        </p:spPr>
      </p:pic>
      <p:grpSp>
        <p:nvGrpSpPr>
          <p:cNvPr id="416" name="Google Shape;416;p41"/>
          <p:cNvGrpSpPr/>
          <p:nvPr/>
        </p:nvGrpSpPr>
        <p:grpSpPr>
          <a:xfrm>
            <a:off x="136300" y="139550"/>
            <a:ext cx="8810700" cy="4880400"/>
            <a:chOff x="136300" y="139550"/>
            <a:chExt cx="8810700" cy="4880400"/>
          </a:xfrm>
        </p:grpSpPr>
        <p:sp>
          <p:nvSpPr>
            <p:cNvPr id="417" name="Google Shape;417;p41"/>
            <p:cNvSpPr/>
            <p:nvPr/>
          </p:nvSpPr>
          <p:spPr>
            <a:xfrm flipH="1">
              <a:off x="136300" y="139550"/>
              <a:ext cx="8810700" cy="488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p:cNvSpPr/>
            <p:nvPr/>
          </p:nvSpPr>
          <p:spPr>
            <a:xfrm flipH="1">
              <a:off x="188200" y="197150"/>
              <a:ext cx="8706900" cy="476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1"/>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Aref Ruqaa" panose="02000503000000000000"/>
              <a:buNone/>
              <a:defRPr sz="3000">
                <a:solidFill>
                  <a:schemeClr val="dk2"/>
                </a:solidFill>
                <a:latin typeface="Aref Ruqaa" panose="02000503000000000000"/>
                <a:ea typeface="Aref Ruqaa" panose="02000503000000000000"/>
                <a:cs typeface="Aref Ruqaa" panose="02000503000000000000"/>
                <a:sym typeface="Aref Ruqaa" panose="02000503000000000000"/>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713225" y="1246950"/>
            <a:ext cx="7717500" cy="33615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6" r:id="rId6"/>
    <p:sldLayoutId id="2147483658" r:id="rId7"/>
    <p:sldLayoutId id="2147483659" r:id="rId8"/>
    <p:sldLayoutId id="2147483660" r:id="rId9"/>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5.png"/></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3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5.png"/></Relationships>
</file>

<file path=ppt/slides/_rels/slide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hyperlink" Target="https://www.browserstack.com/" TargetMode="External"/><Relationship Id="rId5" Type="http://schemas.openxmlformats.org/officeDocument/2006/relationships/hyperlink" Target="https://www.w3.org/TR/webdriver1/" TargetMode="External"/><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428"/>
        <p:cNvGrpSpPr/>
        <p:nvPr/>
      </p:nvGrpSpPr>
      <p:grpSpPr>
        <a:xfrm>
          <a:off x="0" y="0"/>
          <a:ext cx="0" cy="0"/>
          <a:chOff x="0" y="0"/>
          <a:chExt cx="0" cy="0"/>
        </a:xfrm>
      </p:grpSpPr>
      <p:pic>
        <p:nvPicPr>
          <p:cNvPr id="429" name="Google Shape;429;p45"/>
          <p:cNvPicPr preferRelativeResize="0"/>
          <p:nvPr/>
        </p:nvPicPr>
        <p:blipFill rotWithShape="1">
          <a:blip r:embed="rId4">
            <a:alphaModFix amt="56000"/>
          </a:blip>
          <a:srcRect l="14508" t="32951" r="10161" b="23799"/>
          <a:stretch>
            <a:fillRect/>
          </a:stretch>
        </p:blipFill>
        <p:spPr>
          <a:xfrm>
            <a:off x="310050" y="3672025"/>
            <a:ext cx="4736350" cy="608150"/>
          </a:xfrm>
          <a:prstGeom prst="rect">
            <a:avLst/>
          </a:prstGeom>
          <a:noFill/>
          <a:ln>
            <a:noFill/>
          </a:ln>
        </p:spPr>
      </p:pic>
      <p:pic>
        <p:nvPicPr>
          <p:cNvPr id="431" name="Google Shape;431;p45"/>
          <p:cNvPicPr preferRelativeResize="0"/>
          <p:nvPr/>
        </p:nvPicPr>
        <p:blipFill rotWithShape="1">
          <a:blip r:embed="rId5"/>
          <a:srcRect t="79" b="79"/>
          <a:stretch>
            <a:fillRect/>
          </a:stretch>
        </p:blipFill>
        <p:spPr>
          <a:xfrm>
            <a:off x="6349500" y="2567675"/>
            <a:ext cx="2169750" cy="1279375"/>
          </a:xfrm>
          <a:prstGeom prst="rect">
            <a:avLst/>
          </a:prstGeom>
          <a:noFill/>
          <a:ln>
            <a:noFill/>
          </a:ln>
        </p:spPr>
      </p:pic>
      <p:sp>
        <p:nvSpPr>
          <p:cNvPr id="432" name="Google Shape;432;p45"/>
          <p:cNvSpPr txBox="1">
            <a:spLocks noGrp="1"/>
          </p:cNvSpPr>
          <p:nvPr>
            <p:ph type="ctrTitle"/>
          </p:nvPr>
        </p:nvSpPr>
        <p:spPr>
          <a:xfrm>
            <a:off x="206925" y="2421152"/>
            <a:ext cx="6797557" cy="1127172"/>
          </a:xfrm>
          <a:prstGeom prst="rect">
            <a:avLst/>
          </a:prstGeom>
        </p:spPr>
        <p:txBody>
          <a:bodyPr spcFirstLastPara="1" wrap="square" lIns="91425" tIns="91425" rIns="91425" bIns="91425" anchor="ctr" anchorCtr="0">
            <a:noAutofit/>
          </a:bodyPr>
          <a:lstStyle/>
          <a:p>
            <a:pPr algn="ctr"/>
            <a:r>
              <a:rPr lang="en-US" sz="2900" b="1" dirty="0">
                <a:solidFill>
                  <a:srgbClr val="002060"/>
                </a:solidFill>
                <a:latin typeface="Times New Roman" panose="02020603050405020304" pitchFamily="18" charset="0"/>
                <a:cs typeface="Times New Roman" panose="02020603050405020304" pitchFamily="18" charset="0"/>
              </a:rPr>
              <a:t>ĐỀ TÀI: </a:t>
            </a:r>
            <a:r>
              <a:rPr lang="vi-VN" sz="2900" b="1" dirty="0">
                <a:solidFill>
                  <a:srgbClr val="002060"/>
                </a:solidFill>
                <a:latin typeface="Times New Roman" panose="02020603050405020304" pitchFamily="18" charset="0"/>
                <a:cs typeface="Times New Roman" panose="02020603050405020304" pitchFamily="18" charset="0"/>
              </a:rPr>
              <a:t>QUẢN LÍ CAFE</a:t>
            </a:r>
            <a:br>
              <a:rPr lang="en-US" sz="1900" dirty="0"/>
            </a:br>
            <a:br>
              <a:rPr lang="en-US" sz="1900" dirty="0">
                <a:solidFill>
                  <a:srgbClr val="002060"/>
                </a:solidFill>
              </a:rPr>
            </a:br>
            <a:br>
              <a:rPr lang="vi-VN" sz="1900" b="1" dirty="0">
                <a:solidFill>
                  <a:srgbClr val="002060"/>
                </a:solidFill>
                <a:latin typeface="+mj-lt"/>
              </a:rPr>
            </a:br>
            <a:endParaRPr lang="en-US" altLang="vi-VN" sz="1900" dirty="0">
              <a:solidFill>
                <a:srgbClr val="002060"/>
              </a:solidFill>
              <a:latin typeface="Times New Roman" panose="02020603050405020304" pitchFamily="18" charset="0"/>
              <a:cs typeface="Times New Roman" panose="02020603050405020304" pitchFamily="18" charset="0"/>
            </a:endParaRPr>
          </a:p>
        </p:txBody>
      </p:sp>
      <p:grpSp>
        <p:nvGrpSpPr>
          <p:cNvPr id="2" name="Group 1">
            <a:extLst>
              <a:ext uri="{FF2B5EF4-FFF2-40B4-BE49-F238E27FC236}">
                <a16:creationId xmlns:a16="http://schemas.microsoft.com/office/drawing/2014/main" id="{B42C356B-4C2E-6CDD-BA90-762BA50871BB}"/>
              </a:ext>
            </a:extLst>
          </p:cNvPr>
          <p:cNvGrpSpPr/>
          <p:nvPr/>
        </p:nvGrpSpPr>
        <p:grpSpPr>
          <a:xfrm>
            <a:off x="7689696" y="336213"/>
            <a:ext cx="1074949" cy="1056072"/>
            <a:chOff x="7469776" y="336213"/>
            <a:chExt cx="1074949" cy="1056072"/>
          </a:xfrm>
        </p:grpSpPr>
        <p:pic>
          <p:nvPicPr>
            <p:cNvPr id="430" name="Google Shape;430;p45"/>
            <p:cNvPicPr preferRelativeResize="0"/>
            <p:nvPr/>
          </p:nvPicPr>
          <p:blipFill>
            <a:blip r:embed="rId6"/>
            <a:stretch>
              <a:fillRect/>
            </a:stretch>
          </p:blipFill>
          <p:spPr>
            <a:xfrm>
              <a:off x="7469776" y="336213"/>
              <a:ext cx="1028650" cy="1056072"/>
            </a:xfrm>
            <a:prstGeom prst="rect">
              <a:avLst/>
            </a:prstGeom>
            <a:noFill/>
            <a:ln>
              <a:noFill/>
            </a:ln>
          </p:spPr>
        </p:pic>
        <p:sp>
          <p:nvSpPr>
            <p:cNvPr id="433" name="Google Shape;433;p45"/>
            <p:cNvSpPr txBox="1"/>
            <p:nvPr/>
          </p:nvSpPr>
          <p:spPr>
            <a:xfrm>
              <a:off x="7641771" y="663250"/>
              <a:ext cx="902954"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01/12</a:t>
              </a:r>
            </a:p>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/202</a:t>
              </a:r>
              <a:r>
                <a:rPr lang="en-US" altLang="vi-VN" sz="1500" b="1" dirty="0">
                  <a:solidFill>
                    <a:srgbClr val="C24445"/>
                  </a:solidFill>
                  <a:latin typeface="Aref Ruqaa" panose="02000503000000000000"/>
                  <a:ea typeface="Aref Ruqaa" panose="02000503000000000000"/>
                  <a:cs typeface="Aref Ruqaa" panose="02000503000000000000"/>
                  <a:sym typeface="Aref Ruqaa" panose="02000503000000000000"/>
                </a:rPr>
                <a:t>3</a:t>
              </a:r>
            </a:p>
          </p:txBody>
        </p:sp>
      </p:grpSp>
      <p:sp>
        <p:nvSpPr>
          <p:cNvPr id="434" name="Google Shape;434;p45"/>
          <p:cNvSpPr txBox="1">
            <a:spLocks noGrp="1"/>
          </p:cNvSpPr>
          <p:nvPr>
            <p:ph type="subTitle" idx="1"/>
          </p:nvPr>
        </p:nvSpPr>
        <p:spPr>
          <a:xfrm>
            <a:off x="775283" y="4040475"/>
            <a:ext cx="3930000" cy="479400"/>
          </a:xfrm>
          <a:prstGeom prst="rect">
            <a:avLst/>
          </a:prstGeom>
        </p:spPr>
        <p:txBody>
          <a:bodyPr spcFirstLastPara="1" wrap="square" lIns="91425" tIns="91425" rIns="91425" bIns="91425" anchor="ctr" anchorCtr="0">
            <a:noAutofit/>
          </a:bodyPr>
          <a:lstStyle/>
          <a:p>
            <a:pPr marL="0" indent="0">
              <a:buSzPts val="1100"/>
            </a:pPr>
            <a:r>
              <a:rPr lang="vi-VN" sz="1800" dirty="0">
                <a:latin typeface="Times New Roman" panose="02020603050405020304" pitchFamily="18" charset="0"/>
                <a:cs typeface="Times New Roman" panose="02020603050405020304" pitchFamily="18" charset="0"/>
              </a:rPr>
              <a:t>GVHD: Bùi Công Danh</a:t>
            </a:r>
            <a:endParaRPr lang="en-US" sz="1800" dirty="0">
              <a:latin typeface="Times New Roman" panose="02020603050405020304" pitchFamily="18" charset="0"/>
              <a:cs typeface="Times New Roman" panose="02020603050405020304" pitchFamily="18" charset="0"/>
            </a:endParaRPr>
          </a:p>
        </p:txBody>
      </p:sp>
      <p:pic>
        <p:nvPicPr>
          <p:cNvPr id="435" name="Google Shape;435;p45"/>
          <p:cNvPicPr preferRelativeResize="0"/>
          <p:nvPr/>
        </p:nvPicPr>
        <p:blipFill rotWithShape="1">
          <a:blip r:embed="rId7"/>
          <a:srcRect t="475" b="475"/>
          <a:stretch>
            <a:fillRect/>
          </a:stretch>
        </p:blipFill>
        <p:spPr>
          <a:xfrm rot="1286753">
            <a:off x="6969747" y="1340374"/>
            <a:ext cx="481498" cy="1587647"/>
          </a:xfrm>
          <a:prstGeom prst="rect">
            <a:avLst/>
          </a:prstGeom>
          <a:noFill/>
          <a:ln>
            <a:noFill/>
          </a:ln>
        </p:spPr>
      </p:pic>
      <p:sp>
        <p:nvSpPr>
          <p:cNvPr id="10" name="Google Shape;433;p45"/>
          <p:cNvSpPr txBox="1"/>
          <p:nvPr/>
        </p:nvSpPr>
        <p:spPr>
          <a:xfrm>
            <a:off x="8489934" y="4534337"/>
            <a:ext cx="274711" cy="2729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4" name="TextBox 3">
            <a:extLst>
              <a:ext uri="{FF2B5EF4-FFF2-40B4-BE49-F238E27FC236}">
                <a16:creationId xmlns:a16="http://schemas.microsoft.com/office/drawing/2014/main" id="{31421590-2109-5843-2B3A-F8B0DE7F6431}"/>
              </a:ext>
            </a:extLst>
          </p:cNvPr>
          <p:cNvSpPr txBox="1"/>
          <p:nvPr/>
        </p:nvSpPr>
        <p:spPr>
          <a:xfrm>
            <a:off x="206925" y="1296453"/>
            <a:ext cx="8033216" cy="461665"/>
          </a:xfrm>
          <a:prstGeom prst="rect">
            <a:avLst/>
          </a:prstGeom>
          <a:noFill/>
        </p:spPr>
        <p:txBody>
          <a:bodyPr wrap="square">
            <a:spAutoFit/>
          </a:bodyPr>
          <a:lstStyle/>
          <a:p>
            <a:r>
              <a:rPr lang="vi-VN" sz="2400" b="1" dirty="0">
                <a:solidFill>
                  <a:schemeClr val="tx1"/>
                </a:solidFill>
                <a:latin typeface="Times New Roman" panose="02020603050405020304" pitchFamily="18" charset="0"/>
                <a:cs typeface="Times New Roman" panose="02020603050405020304" pitchFamily="18" charset="0"/>
              </a:rPr>
              <a:t>PHÁT TRIỂN PHẦN MỀM ỨNG DỤNG THÔNG MINH</a:t>
            </a:r>
          </a:p>
        </p:txBody>
      </p:sp>
      <p:sp>
        <p:nvSpPr>
          <p:cNvPr id="6" name="TextBox 5">
            <a:extLst>
              <a:ext uri="{FF2B5EF4-FFF2-40B4-BE49-F238E27FC236}">
                <a16:creationId xmlns:a16="http://schemas.microsoft.com/office/drawing/2014/main" id="{65AC61A6-1C3A-C354-14FE-347305C6B3AD}"/>
              </a:ext>
            </a:extLst>
          </p:cNvPr>
          <p:cNvSpPr txBox="1"/>
          <p:nvPr/>
        </p:nvSpPr>
        <p:spPr>
          <a:xfrm>
            <a:off x="741419" y="3701921"/>
            <a:ext cx="5073588" cy="338554"/>
          </a:xfrm>
          <a:prstGeom prst="rect">
            <a:avLst/>
          </a:prstGeom>
          <a:noFill/>
        </p:spPr>
        <p:txBody>
          <a:bodyPr wrap="square">
            <a:spAutoFit/>
          </a:bodyPr>
          <a:lstStyle/>
          <a:p>
            <a:r>
              <a:rPr lang="vi-VN" sz="1600" dirty="0">
                <a:solidFill>
                  <a:schemeClr val="tx1">
                    <a:lumMod val="50000"/>
                  </a:schemeClr>
                </a:solidFill>
                <a:latin typeface="+mj-lt"/>
              </a:rPr>
              <a:t>Thuyết trình bởi nhóm </a:t>
            </a:r>
            <a:endParaRPr lang="vi-VN"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pic>
        <p:nvPicPr>
          <p:cNvPr id="519" name="Google Shape;519;p51"/>
          <p:cNvPicPr preferRelativeResize="0"/>
          <p:nvPr/>
        </p:nvPicPr>
        <p:blipFill rotWithShape="1">
          <a:blip r:embed="rId3">
            <a:alphaModFix amt="56000"/>
          </a:blip>
          <a:srcRect l="14508" t="32951" r="10161" b="23799"/>
          <a:stretch>
            <a:fillRect/>
          </a:stretch>
        </p:blipFill>
        <p:spPr>
          <a:xfrm>
            <a:off x="4028913" y="2553616"/>
            <a:ext cx="4822100" cy="841800"/>
          </a:xfrm>
          <a:prstGeom prst="rect">
            <a:avLst/>
          </a:prstGeom>
          <a:noFill/>
          <a:ln>
            <a:noFill/>
          </a:ln>
        </p:spPr>
      </p:pic>
      <p:pic>
        <p:nvPicPr>
          <p:cNvPr id="520" name="Google Shape;520;p51"/>
          <p:cNvPicPr preferRelativeResize="0"/>
          <p:nvPr/>
        </p:nvPicPr>
        <p:blipFill>
          <a:blip r:embed="rId4"/>
          <a:stretch>
            <a:fillRect/>
          </a:stretch>
        </p:blipFill>
        <p:spPr>
          <a:xfrm rot="5400000" flipH="1">
            <a:off x="-611487" y="-143432"/>
            <a:ext cx="5642825" cy="5642825"/>
          </a:xfrm>
          <a:prstGeom prst="rect">
            <a:avLst/>
          </a:prstGeom>
          <a:noFill/>
          <a:ln>
            <a:noFill/>
          </a:ln>
        </p:spPr>
      </p:pic>
      <p:pic>
        <p:nvPicPr>
          <p:cNvPr id="525" name="Google Shape;525;p51"/>
          <p:cNvPicPr preferRelativeResize="0"/>
          <p:nvPr/>
        </p:nvPicPr>
        <p:blipFill>
          <a:blip r:embed="rId5"/>
          <a:stretch>
            <a:fillRect/>
          </a:stretch>
        </p:blipFill>
        <p:spPr>
          <a:xfrm>
            <a:off x="985893" y="2030652"/>
            <a:ext cx="2770349" cy="2269625"/>
          </a:xfrm>
          <a:prstGeom prst="rect">
            <a:avLst/>
          </a:prstGeom>
          <a:noFill/>
          <a:ln>
            <a:noFill/>
          </a:ln>
        </p:spPr>
      </p:pic>
      <p:pic>
        <p:nvPicPr>
          <p:cNvPr id="526" name="Google Shape;526;p51"/>
          <p:cNvPicPr preferRelativeResize="0"/>
          <p:nvPr/>
        </p:nvPicPr>
        <p:blipFill>
          <a:blip r:embed="rId6"/>
          <a:stretch>
            <a:fillRect/>
          </a:stretch>
        </p:blipFill>
        <p:spPr>
          <a:xfrm>
            <a:off x="2662718" y="1335666"/>
            <a:ext cx="949900" cy="1638850"/>
          </a:xfrm>
          <a:prstGeom prst="rect">
            <a:avLst/>
          </a:prstGeom>
          <a:noFill/>
          <a:ln>
            <a:noFill/>
          </a:ln>
        </p:spPr>
      </p:pic>
      <p:pic>
        <p:nvPicPr>
          <p:cNvPr id="527" name="Google Shape;527;p51"/>
          <p:cNvPicPr preferRelativeResize="0"/>
          <p:nvPr/>
        </p:nvPicPr>
        <p:blipFill>
          <a:blip r:embed="rId7"/>
          <a:stretch>
            <a:fillRect/>
          </a:stretch>
        </p:blipFill>
        <p:spPr>
          <a:xfrm>
            <a:off x="8230472" y="4440350"/>
            <a:ext cx="837854" cy="841800"/>
          </a:xfrm>
          <a:prstGeom prst="rect">
            <a:avLst/>
          </a:prstGeom>
          <a:noFill/>
          <a:ln>
            <a:noFill/>
          </a:ln>
        </p:spPr>
      </p:pic>
      <p:pic>
        <p:nvPicPr>
          <p:cNvPr id="528" name="Google Shape;528;p51"/>
          <p:cNvPicPr preferRelativeResize="0"/>
          <p:nvPr/>
        </p:nvPicPr>
        <p:blipFill rotWithShape="1">
          <a:blip r:embed="rId8"/>
          <a:srcRect l="357" r="347"/>
          <a:stretch>
            <a:fillRect/>
          </a:stretch>
        </p:blipFill>
        <p:spPr>
          <a:xfrm rot="10800000">
            <a:off x="7799302" y="34625"/>
            <a:ext cx="1344700" cy="964301"/>
          </a:xfrm>
          <a:prstGeom prst="rect">
            <a:avLst/>
          </a:prstGeom>
          <a:noFill/>
          <a:ln>
            <a:noFill/>
          </a:ln>
        </p:spPr>
      </p:pic>
      <p:pic>
        <p:nvPicPr>
          <p:cNvPr id="529" name="Google Shape;529;p51"/>
          <p:cNvPicPr preferRelativeResize="0"/>
          <p:nvPr/>
        </p:nvPicPr>
        <p:blipFill>
          <a:blip r:embed="rId9"/>
          <a:stretch>
            <a:fillRect/>
          </a:stretch>
        </p:blipFill>
        <p:spPr>
          <a:xfrm>
            <a:off x="-124627" y="4036156"/>
            <a:ext cx="837850" cy="1144832"/>
          </a:xfrm>
          <a:prstGeom prst="rect">
            <a:avLst/>
          </a:prstGeom>
          <a:noFill/>
          <a:ln>
            <a:noFill/>
          </a:ln>
        </p:spPr>
      </p:pic>
      <p:pic>
        <p:nvPicPr>
          <p:cNvPr id="530" name="Google Shape;530;p51"/>
          <p:cNvPicPr preferRelativeResize="0"/>
          <p:nvPr/>
        </p:nvPicPr>
        <p:blipFill rotWithShape="1">
          <a:blip r:embed="rId8"/>
          <a:srcRect l="357" r="347"/>
          <a:stretch>
            <a:fillRect/>
          </a:stretch>
        </p:blipFill>
        <p:spPr>
          <a:xfrm rot="10800000" flipH="1">
            <a:off x="2" y="57350"/>
            <a:ext cx="1344700" cy="964301"/>
          </a:xfrm>
          <a:prstGeom prst="rect">
            <a:avLst/>
          </a:prstGeom>
          <a:noFill/>
          <a:ln>
            <a:noFill/>
          </a:ln>
        </p:spPr>
      </p:pic>
      <p:sp>
        <p:nvSpPr>
          <p:cNvPr id="4" name="Google Shape;433;p45">
            <a:extLst>
              <a:ext uri="{FF2B5EF4-FFF2-40B4-BE49-F238E27FC236}">
                <a16:creationId xmlns:a16="http://schemas.microsoft.com/office/drawing/2014/main" id="{E0044E01-E22F-E393-1E18-13B9B5C12209}"/>
              </a:ext>
            </a:extLst>
          </p:cNvPr>
          <p:cNvSpPr txBox="1"/>
          <p:nvPr/>
        </p:nvSpPr>
        <p:spPr>
          <a:xfrm>
            <a:off x="8489934" y="4534337"/>
            <a:ext cx="453763" cy="30717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dirty="0">
                <a:solidFill>
                  <a:srgbClr val="C24445"/>
                </a:solidFill>
                <a:latin typeface="Aref Ruqaa" panose="02000503000000000000"/>
                <a:ea typeface="Aref Ruqaa" panose="02000503000000000000"/>
                <a:cs typeface="Aref Ruqaa" panose="02000503000000000000"/>
                <a:sym typeface="Aref Ruqaa" panose="02000503000000000000"/>
              </a:rPr>
              <a:t>10</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3" name="Rectangle 2"/>
          <p:cNvSpPr/>
          <p:nvPr/>
        </p:nvSpPr>
        <p:spPr>
          <a:xfrm>
            <a:off x="3885290" y="1980974"/>
            <a:ext cx="4542144" cy="2219262"/>
          </a:xfrm>
          <a:prstGeom prst="rect">
            <a:avLst/>
          </a:prstGeom>
        </p:spPr>
        <p:txBody>
          <a:bodyPr wrap="square">
            <a:spAutoFit/>
          </a:bodyPr>
          <a:lstStyle/>
          <a:p>
            <a:pPr algn="ctr">
              <a:lnSpc>
                <a:spcPct val="150000"/>
              </a:lnSpc>
              <a:spcBef>
                <a:spcPts val="1200"/>
              </a:spcBef>
            </a:pPr>
            <a:r>
              <a:rPr lang="vi-VN" sz="3000" b="1" dirty="0">
                <a:latin typeface="Times New Roman" panose="02020603050405020304" pitchFamily="18" charset="0"/>
                <a:ea typeface="Times New Roman" panose="02020603050405020304" pitchFamily="18" charset="0"/>
                <a:cs typeface="Times New Roman" panose="02020603050405020304" pitchFamily="18" charset="0"/>
              </a:rPr>
              <a:t>CHƯƠNG 3: </a:t>
            </a:r>
            <a:r>
              <a:rPr lang="vi-VN" sz="3200" b="1" dirty="0">
                <a:solidFill>
                  <a:srgbClr val="000000"/>
                </a:solidFill>
                <a:effectLst/>
                <a:latin typeface="Times New Roman" panose="02020603050405020304" pitchFamily="18" charset="0"/>
                <a:ea typeface="Times New Roman" panose="02020603050405020304" pitchFamily="18" charset="0"/>
              </a:rPr>
              <a:t>PHÂN TÍCH VÀ THIẾT KẾ HỆ THỐNG</a:t>
            </a:r>
            <a:r>
              <a:rPr lang="vi-VN" sz="3200" b="1" dirty="0">
                <a:latin typeface="Times New Roman" panose="02020603050405020304" pitchFamily="18" charset="0"/>
                <a:cs typeface="Times New Roman" panose="02020603050405020304" pitchFamily="18" charset="0"/>
              </a:rPr>
              <a:t>. </a:t>
            </a:r>
            <a:endParaRPr lang="en-US" sz="3000" b="1" kern="0" dirty="0">
              <a:solidFill>
                <a:srgbClr val="365F9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0423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1456" y="787374"/>
            <a:ext cx="2175596" cy="392415"/>
          </a:xfrm>
          <a:prstGeom prst="rect">
            <a:avLst/>
          </a:prstGeom>
        </p:spPr>
        <p:txBody>
          <a:bodyPr wrap="none">
            <a:spAutoFit/>
          </a:bodyPr>
          <a:lstStyle/>
          <a:p>
            <a:pPr marL="457200" lvl="1">
              <a:lnSpc>
                <a:spcPct val="150000"/>
              </a:lnSpc>
              <a:spcBef>
                <a:spcPts val="200"/>
              </a:spcBef>
            </a:pPr>
            <a:r>
              <a:rPr lang="en-US" sz="1300" b="1" dirty="0">
                <a:latin typeface="Times New Roman" panose="02020603050405020304" pitchFamily="18" charset="0"/>
                <a:ea typeface="Times New Roman" panose="02020603050405020304" pitchFamily="18" charset="0"/>
                <a:cs typeface="Times New Roman" panose="02020603050405020304" pitchFamily="18" charset="0"/>
              </a:rPr>
              <a:t>1. </a:t>
            </a:r>
            <a:r>
              <a:rPr lang="vi-VN" sz="1300" b="1" dirty="0">
                <a:latin typeface="Times New Roman" panose="02020603050405020304" pitchFamily="18" charset="0"/>
                <a:ea typeface="Times New Roman" panose="02020603050405020304" pitchFamily="18" charset="0"/>
                <a:cs typeface="Times New Roman" panose="02020603050405020304" pitchFamily="18" charset="0"/>
              </a:rPr>
              <a:t>Yêu cầu nghiệp vụ.</a:t>
            </a:r>
            <a:endParaRPr lang="en-US" sz="1300" b="1" dirty="0">
              <a:solidFill>
                <a:srgbClr val="365F9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2" name="Google Shape;433;p45">
            <a:extLst>
              <a:ext uri="{FF2B5EF4-FFF2-40B4-BE49-F238E27FC236}">
                <a16:creationId xmlns:a16="http://schemas.microsoft.com/office/drawing/2014/main" id="{3BB5DBA6-D62E-8778-38F0-28284AE7D94A}"/>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11</a:t>
            </a:r>
          </a:p>
        </p:txBody>
      </p:sp>
      <p:pic>
        <p:nvPicPr>
          <p:cNvPr id="3" name="Picture 2" descr="A diagram of a diagram&#10;&#10;Description automatically generated">
            <a:extLst>
              <a:ext uri="{FF2B5EF4-FFF2-40B4-BE49-F238E27FC236}">
                <a16:creationId xmlns:a16="http://schemas.microsoft.com/office/drawing/2014/main" id="{B80BF030-ECBA-BF09-F3BF-35961A8888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1675" y="1303703"/>
            <a:ext cx="5200650" cy="2895600"/>
          </a:xfrm>
          <a:prstGeom prst="rect">
            <a:avLst/>
          </a:prstGeom>
        </p:spPr>
      </p:pic>
    </p:spTree>
    <p:extLst>
      <p:ext uri="{BB962C8B-B14F-4D97-AF65-F5344CB8AC3E}">
        <p14:creationId xmlns:p14="http://schemas.microsoft.com/office/powerpoint/2010/main" val="1202019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74498" y="669983"/>
            <a:ext cx="2209259" cy="322396"/>
          </a:xfrm>
          <a:prstGeom prst="rect">
            <a:avLst/>
          </a:prstGeom>
        </p:spPr>
        <p:txBody>
          <a:bodyPr wrap="none">
            <a:spAutoFit/>
          </a:bodyPr>
          <a:lstStyle/>
          <a:p>
            <a:pPr marL="457200" lvl="1">
              <a:lnSpc>
                <a:spcPct val="115000"/>
              </a:lnSpc>
              <a:spcAft>
                <a:spcPts val="1000"/>
              </a:spcAft>
            </a:pPr>
            <a:r>
              <a:rPr lang="en-US" sz="1300" b="1" dirty="0">
                <a:latin typeface="Times New Roman" panose="02020603050405020304" pitchFamily="18" charset="0"/>
                <a:ea typeface="Calibri" panose="020F0502020204030204" pitchFamily="34" charset="0"/>
                <a:cs typeface="Times New Roman" panose="02020603050405020304" pitchFamily="18" charset="0"/>
              </a:rPr>
              <a:t>2. </a:t>
            </a:r>
            <a:r>
              <a:rPr lang="vi-VN" sz="1300" b="1" dirty="0">
                <a:latin typeface="Times New Roman" panose="02020603050405020304" pitchFamily="18" charset="0"/>
                <a:ea typeface="Calibri" panose="020F0502020204030204" pitchFamily="34" charset="0"/>
                <a:cs typeface="Times New Roman" panose="02020603050405020304" pitchFamily="18" charset="0"/>
              </a:rPr>
              <a:t>Yêu cầu chức năng.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Google Shape;433;p45">
            <a:extLst>
              <a:ext uri="{FF2B5EF4-FFF2-40B4-BE49-F238E27FC236}">
                <a16:creationId xmlns:a16="http://schemas.microsoft.com/office/drawing/2014/main" id="{97410F92-0A29-1CE5-19F4-9B551404B4F5}"/>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12</a:t>
            </a:r>
          </a:p>
        </p:txBody>
      </p:sp>
      <p:pic>
        <p:nvPicPr>
          <p:cNvPr id="3" name="Picture 2" descr="A diagram of a person with text&#10;&#10;Description automatically generated">
            <a:extLst>
              <a:ext uri="{FF2B5EF4-FFF2-40B4-BE49-F238E27FC236}">
                <a16:creationId xmlns:a16="http://schemas.microsoft.com/office/drawing/2014/main" id="{DC7863B6-E2CF-D061-4996-4215B2E10C83}"/>
              </a:ext>
            </a:extLst>
          </p:cNvPr>
          <p:cNvPicPr>
            <a:picLocks noChangeAspect="1"/>
          </p:cNvPicPr>
          <p:nvPr/>
        </p:nvPicPr>
        <p:blipFill>
          <a:blip r:embed="rId2"/>
          <a:stretch>
            <a:fillRect/>
          </a:stretch>
        </p:blipFill>
        <p:spPr>
          <a:xfrm>
            <a:off x="1706245" y="1249045"/>
            <a:ext cx="5731510" cy="2645410"/>
          </a:xfrm>
          <a:prstGeom prst="rect">
            <a:avLst/>
          </a:prstGeom>
        </p:spPr>
      </p:pic>
    </p:spTree>
    <p:extLst>
      <p:ext uri="{BB962C8B-B14F-4D97-AF65-F5344CB8AC3E}">
        <p14:creationId xmlns:p14="http://schemas.microsoft.com/office/powerpoint/2010/main" val="1229302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9061" y="1769484"/>
            <a:ext cx="2784737" cy="401585"/>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nghiệp vụ.</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1060874" y="2233888"/>
            <a:ext cx="1071127" cy="307777"/>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1. </a:t>
            </a:r>
            <a:r>
              <a:rPr lang="vi-VN" b="1" dirty="0">
                <a:latin typeface="Times New Roman" panose="02020603050405020304" pitchFamily="18" charset="0"/>
                <a:ea typeface="Times New Roman" panose="02020603050405020304" pitchFamily="18" charset="0"/>
              </a:rPr>
              <a:t>Đặt món.</a:t>
            </a:r>
            <a:endParaRPr lang="en-US" dirty="0"/>
          </a:p>
        </p:txBody>
      </p:sp>
      <p:sp>
        <p:nvSpPr>
          <p:cNvPr id="4" name="Google Shape;433;p45">
            <a:extLst>
              <a:ext uri="{FF2B5EF4-FFF2-40B4-BE49-F238E27FC236}">
                <a16:creationId xmlns:a16="http://schemas.microsoft.com/office/drawing/2014/main" id="{B1E1A6F1-699B-9531-23FF-B2A54388108A}"/>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13</a:t>
            </a:r>
          </a:p>
        </p:txBody>
      </p:sp>
      <p:pic>
        <p:nvPicPr>
          <p:cNvPr id="6" name="Picture 5">
            <a:extLst>
              <a:ext uri="{FF2B5EF4-FFF2-40B4-BE49-F238E27FC236}">
                <a16:creationId xmlns:a16="http://schemas.microsoft.com/office/drawing/2014/main" id="{D4176401-7C97-6930-EAB1-F99EC6350C5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37292" y="762342"/>
            <a:ext cx="4789170" cy="3087370"/>
          </a:xfrm>
          <a:prstGeom prst="rect">
            <a:avLst/>
          </a:prstGeom>
          <a:noFill/>
          <a:ln>
            <a:noFill/>
          </a:ln>
        </p:spPr>
      </p:pic>
    </p:spTree>
    <p:extLst>
      <p:ext uri="{BB962C8B-B14F-4D97-AF65-F5344CB8AC3E}">
        <p14:creationId xmlns:p14="http://schemas.microsoft.com/office/powerpoint/2010/main" val="2734926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9061" y="1769484"/>
            <a:ext cx="2784737" cy="401585"/>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nghiệp vụ.</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1060874" y="2233888"/>
            <a:ext cx="1071127" cy="307777"/>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1. </a:t>
            </a:r>
            <a:r>
              <a:rPr lang="vi-VN" b="1" dirty="0">
                <a:latin typeface="Times New Roman" panose="02020603050405020304" pitchFamily="18" charset="0"/>
                <a:ea typeface="Times New Roman" panose="02020603050405020304" pitchFamily="18" charset="0"/>
              </a:rPr>
              <a:t>Đặt món.</a:t>
            </a:r>
            <a:endParaRPr lang="en-US" dirty="0"/>
          </a:p>
        </p:txBody>
      </p:sp>
      <p:sp>
        <p:nvSpPr>
          <p:cNvPr id="4" name="Google Shape;433;p45">
            <a:extLst>
              <a:ext uri="{FF2B5EF4-FFF2-40B4-BE49-F238E27FC236}">
                <a16:creationId xmlns:a16="http://schemas.microsoft.com/office/drawing/2014/main" id="{AC544059-587B-F0FB-2E2B-A5CF34C8BC20}"/>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15</a:t>
            </a:r>
          </a:p>
        </p:txBody>
      </p:sp>
      <p:pic>
        <p:nvPicPr>
          <p:cNvPr id="5" name="Picture 4" descr="A screenshot of a computer&#10;&#10;Description automatically generated">
            <a:extLst>
              <a:ext uri="{FF2B5EF4-FFF2-40B4-BE49-F238E27FC236}">
                <a16:creationId xmlns:a16="http://schemas.microsoft.com/office/drawing/2014/main" id="{0E8374DD-D950-6319-5FA2-6F1A5B038A1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03798" y="550205"/>
            <a:ext cx="5772330" cy="3412827"/>
          </a:xfrm>
          <a:prstGeom prst="rect">
            <a:avLst/>
          </a:prstGeom>
          <a:noFill/>
          <a:ln>
            <a:noFill/>
          </a:ln>
        </p:spPr>
      </p:pic>
    </p:spTree>
    <p:extLst>
      <p:ext uri="{BB962C8B-B14F-4D97-AF65-F5344CB8AC3E}">
        <p14:creationId xmlns:p14="http://schemas.microsoft.com/office/powerpoint/2010/main" val="32420933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37790" y="935294"/>
            <a:ext cx="2784737" cy="401585"/>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nghiệp vụ.</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3479603" y="1399698"/>
            <a:ext cx="1071127" cy="307777"/>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1. </a:t>
            </a:r>
            <a:r>
              <a:rPr lang="vi-VN" b="1" dirty="0">
                <a:latin typeface="Times New Roman" panose="02020603050405020304" pitchFamily="18" charset="0"/>
                <a:ea typeface="Times New Roman" panose="02020603050405020304" pitchFamily="18" charset="0"/>
              </a:rPr>
              <a:t>Đặt món.</a:t>
            </a:r>
            <a:endParaRPr lang="en-US" dirty="0"/>
          </a:p>
        </p:txBody>
      </p:sp>
      <p:sp>
        <p:nvSpPr>
          <p:cNvPr id="4" name="Google Shape;433;p45">
            <a:extLst>
              <a:ext uri="{FF2B5EF4-FFF2-40B4-BE49-F238E27FC236}">
                <a16:creationId xmlns:a16="http://schemas.microsoft.com/office/drawing/2014/main" id="{DCDBFA8D-34DF-7BD3-D196-4FCAA303D8E2}"/>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15</a:t>
            </a:r>
          </a:p>
        </p:txBody>
      </p:sp>
      <p:pic>
        <p:nvPicPr>
          <p:cNvPr id="6" name="Picture 5" descr="A diagram of a person's body&#10;&#10;Description automatically generated">
            <a:extLst>
              <a:ext uri="{FF2B5EF4-FFF2-40B4-BE49-F238E27FC236}">
                <a16:creationId xmlns:a16="http://schemas.microsoft.com/office/drawing/2014/main" id="{CD6A67FD-AD47-8535-139B-725C63F1EE1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5109" y="1770294"/>
            <a:ext cx="5269230" cy="2879090"/>
          </a:xfrm>
          <a:prstGeom prst="rect">
            <a:avLst/>
          </a:prstGeom>
          <a:noFill/>
          <a:ln>
            <a:noFill/>
          </a:ln>
        </p:spPr>
      </p:pic>
    </p:spTree>
    <p:extLst>
      <p:ext uri="{BB962C8B-B14F-4D97-AF65-F5344CB8AC3E}">
        <p14:creationId xmlns:p14="http://schemas.microsoft.com/office/powerpoint/2010/main" val="756168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09729" y="185017"/>
            <a:ext cx="2784737" cy="401585"/>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nghiệp vụ.</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3651542" y="649421"/>
            <a:ext cx="1104790" cy="323165"/>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2. </a:t>
            </a:r>
            <a:r>
              <a:rPr lang="vi-VN" b="1" dirty="0">
                <a:latin typeface="Times New Roman" panose="02020603050405020304" pitchFamily="18" charset="0"/>
                <a:ea typeface="Times New Roman" panose="02020603050405020304" pitchFamily="18" charset="0"/>
              </a:rPr>
              <a:t>Đánh giá</a:t>
            </a:r>
            <a:r>
              <a:rPr lang="vi-VN" sz="1500" b="1" dirty="0">
                <a:latin typeface="Times New Roman" panose="02020603050405020304" pitchFamily="18" charset="0"/>
                <a:ea typeface="Calibri" panose="020F0502020204030204" pitchFamily="34" charset="0"/>
                <a:cs typeface="Times New Roman" panose="02020603050405020304" pitchFamily="18" charset="0"/>
              </a:rPr>
              <a:t>.</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Google Shape;433;p45">
            <a:extLst>
              <a:ext uri="{FF2B5EF4-FFF2-40B4-BE49-F238E27FC236}">
                <a16:creationId xmlns:a16="http://schemas.microsoft.com/office/drawing/2014/main" id="{0875888C-3E85-CB2B-5684-AFFF81C22A07}"/>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16</a:t>
            </a:r>
          </a:p>
        </p:txBody>
      </p:sp>
      <p:pic>
        <p:nvPicPr>
          <p:cNvPr id="5" name="Picture 4" descr="A diagram of a company&#10;&#10;Description automatically generated">
            <a:extLst>
              <a:ext uri="{FF2B5EF4-FFF2-40B4-BE49-F238E27FC236}">
                <a16:creationId xmlns:a16="http://schemas.microsoft.com/office/drawing/2014/main" id="{BD407777-FBE0-2150-8C97-41A5EF8404C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42001" y="1035405"/>
            <a:ext cx="5269230" cy="3187065"/>
          </a:xfrm>
          <a:prstGeom prst="rect">
            <a:avLst/>
          </a:prstGeom>
          <a:noFill/>
          <a:ln>
            <a:noFill/>
          </a:ln>
        </p:spPr>
      </p:pic>
    </p:spTree>
    <p:extLst>
      <p:ext uri="{BB962C8B-B14F-4D97-AF65-F5344CB8AC3E}">
        <p14:creationId xmlns:p14="http://schemas.microsoft.com/office/powerpoint/2010/main" val="30486948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84999"/>
            <a:ext cx="2784737" cy="401585"/>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nghiệp vụ.</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841813" y="2049403"/>
            <a:ext cx="1104790" cy="323165"/>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2. </a:t>
            </a:r>
            <a:r>
              <a:rPr lang="vi-VN" b="1" dirty="0">
                <a:latin typeface="Times New Roman" panose="02020603050405020304" pitchFamily="18" charset="0"/>
                <a:ea typeface="Times New Roman" panose="02020603050405020304" pitchFamily="18" charset="0"/>
              </a:rPr>
              <a:t>Đánh giá</a:t>
            </a:r>
            <a:r>
              <a:rPr lang="vi-VN" sz="1500" b="1" dirty="0">
                <a:latin typeface="Times New Roman" panose="02020603050405020304" pitchFamily="18" charset="0"/>
                <a:ea typeface="Calibri" panose="020F0502020204030204" pitchFamily="34" charset="0"/>
                <a:cs typeface="Times New Roman" panose="02020603050405020304" pitchFamily="18" charset="0"/>
              </a:rPr>
              <a:t>.</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Google Shape;433;p45">
            <a:extLst>
              <a:ext uri="{FF2B5EF4-FFF2-40B4-BE49-F238E27FC236}">
                <a16:creationId xmlns:a16="http://schemas.microsoft.com/office/drawing/2014/main" id="{BBAEEFC5-18C9-EAA5-5D35-EFEFDD2D166A}"/>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17</a:t>
            </a:r>
          </a:p>
        </p:txBody>
      </p:sp>
      <p:pic>
        <p:nvPicPr>
          <p:cNvPr id="6" name="Picture 5" descr="A screenshot of a computer&#10;&#10;Description automatically generated">
            <a:extLst>
              <a:ext uri="{FF2B5EF4-FFF2-40B4-BE49-F238E27FC236}">
                <a16:creationId xmlns:a16="http://schemas.microsoft.com/office/drawing/2014/main" id="{16F7262A-9C97-8B6D-B8CD-A79004A335A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84737" y="575395"/>
            <a:ext cx="5866535" cy="3465158"/>
          </a:xfrm>
          <a:prstGeom prst="rect">
            <a:avLst/>
          </a:prstGeom>
          <a:noFill/>
          <a:ln>
            <a:noFill/>
          </a:ln>
        </p:spPr>
      </p:pic>
    </p:spTree>
    <p:extLst>
      <p:ext uri="{BB962C8B-B14F-4D97-AF65-F5344CB8AC3E}">
        <p14:creationId xmlns:p14="http://schemas.microsoft.com/office/powerpoint/2010/main" val="1576638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84999"/>
            <a:ext cx="2784737" cy="401585"/>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nghiệp vụ.</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841813" y="2049403"/>
            <a:ext cx="1104790" cy="323165"/>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2. </a:t>
            </a:r>
            <a:r>
              <a:rPr lang="vi-VN" b="1" dirty="0">
                <a:latin typeface="Times New Roman" panose="02020603050405020304" pitchFamily="18" charset="0"/>
                <a:ea typeface="Times New Roman" panose="02020603050405020304" pitchFamily="18" charset="0"/>
              </a:rPr>
              <a:t>Đánh giá</a:t>
            </a:r>
            <a:r>
              <a:rPr lang="vi-VN" sz="1500" b="1" dirty="0">
                <a:latin typeface="Times New Roman" panose="02020603050405020304" pitchFamily="18" charset="0"/>
                <a:ea typeface="Calibri" panose="020F0502020204030204" pitchFamily="34" charset="0"/>
                <a:cs typeface="Times New Roman" panose="02020603050405020304" pitchFamily="18" charset="0"/>
              </a:rPr>
              <a:t>.</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Google Shape;433;p45">
            <a:extLst>
              <a:ext uri="{FF2B5EF4-FFF2-40B4-BE49-F238E27FC236}">
                <a16:creationId xmlns:a16="http://schemas.microsoft.com/office/drawing/2014/main" id="{163762E2-FFF4-E6C3-779C-3695BAFF9A39}"/>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18</a:t>
            </a:r>
          </a:p>
        </p:txBody>
      </p:sp>
      <p:pic>
        <p:nvPicPr>
          <p:cNvPr id="5" name="Picture 4" descr="A diagram of a diagram&#10;&#10;Description automatically generated">
            <a:extLst>
              <a:ext uri="{FF2B5EF4-FFF2-40B4-BE49-F238E27FC236}">
                <a16:creationId xmlns:a16="http://schemas.microsoft.com/office/drawing/2014/main" id="{8EA35953-34FA-5027-7DA4-70C95C2003B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37754" y="1071074"/>
            <a:ext cx="5269230" cy="2860675"/>
          </a:xfrm>
          <a:prstGeom prst="rect">
            <a:avLst/>
          </a:prstGeom>
          <a:noFill/>
          <a:ln>
            <a:noFill/>
          </a:ln>
        </p:spPr>
      </p:pic>
    </p:spTree>
    <p:extLst>
      <p:ext uri="{BB962C8B-B14F-4D97-AF65-F5344CB8AC3E}">
        <p14:creationId xmlns:p14="http://schemas.microsoft.com/office/powerpoint/2010/main" val="8645152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84999"/>
            <a:ext cx="2784737" cy="401585"/>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nghiệp vụ.</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841813" y="2049403"/>
            <a:ext cx="1383712" cy="323165"/>
          </a:xfrm>
          <a:prstGeom prst="rect">
            <a:avLst/>
          </a:prstGeom>
        </p:spPr>
        <p:txBody>
          <a:bodyPr wrap="none">
            <a:spAutoFit/>
          </a:bodyPr>
          <a:lstStyle/>
          <a:p>
            <a:r>
              <a:rPr lang="en-US" sz="1500" b="1" dirty="0">
                <a:latin typeface="Times New Roman" panose="02020603050405020304" pitchFamily="18" charset="0"/>
                <a:ea typeface="Calibri" panose="020F0502020204030204" pitchFamily="34" charset="0"/>
                <a:cs typeface="Times New Roman" panose="02020603050405020304" pitchFamily="18" charset="0"/>
              </a:rPr>
              <a:t>3. </a:t>
            </a:r>
            <a:r>
              <a:rPr lang="vi-VN" sz="1500" b="1" dirty="0">
                <a:latin typeface="Times New Roman" panose="02020603050405020304" pitchFamily="18" charset="0"/>
                <a:ea typeface="Calibri" panose="020F0502020204030204" pitchFamily="34" charset="0"/>
                <a:cs typeface="Times New Roman" panose="02020603050405020304" pitchFamily="18" charset="0"/>
              </a:rPr>
              <a:t>Thanh toán.</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5" name="Picture 4" descr="A diagram of a flowchart&#10;&#10;Description automatically generated"/>
          <p:cNvPicPr/>
          <p:nvPr/>
        </p:nvPicPr>
        <p:blipFill>
          <a:blip r:embed="rId3">
            <a:extLst>
              <a:ext uri="{28A0092B-C50C-407E-A947-70E740481C1C}">
                <a14:useLocalDpi xmlns:a14="http://schemas.microsoft.com/office/drawing/2010/main" val="0"/>
              </a:ext>
            </a:extLst>
          </a:blip>
          <a:stretch>
            <a:fillRect/>
          </a:stretch>
        </p:blipFill>
        <p:spPr>
          <a:xfrm>
            <a:off x="4169945" y="542925"/>
            <a:ext cx="3771900" cy="4057650"/>
          </a:xfrm>
          <a:prstGeom prst="rect">
            <a:avLst/>
          </a:prstGeom>
        </p:spPr>
      </p:pic>
      <p:sp>
        <p:nvSpPr>
          <p:cNvPr id="4" name="Google Shape;433;p45">
            <a:extLst>
              <a:ext uri="{FF2B5EF4-FFF2-40B4-BE49-F238E27FC236}">
                <a16:creationId xmlns:a16="http://schemas.microsoft.com/office/drawing/2014/main" id="{3C19EAF6-F6E7-53D7-A6ED-FD5A8E216EF2}"/>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19</a:t>
            </a:r>
          </a:p>
        </p:txBody>
      </p:sp>
    </p:spTree>
    <p:extLst>
      <p:ext uri="{BB962C8B-B14F-4D97-AF65-F5344CB8AC3E}">
        <p14:creationId xmlns:p14="http://schemas.microsoft.com/office/powerpoint/2010/main" val="700916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439"/>
        <p:cNvGrpSpPr/>
        <p:nvPr/>
      </p:nvGrpSpPr>
      <p:grpSpPr>
        <a:xfrm>
          <a:off x="0" y="0"/>
          <a:ext cx="0" cy="0"/>
          <a:chOff x="0" y="0"/>
          <a:chExt cx="0" cy="0"/>
        </a:xfrm>
      </p:grpSpPr>
      <p:sp>
        <p:nvSpPr>
          <p:cNvPr id="4" name="Google Shape;433;p45"/>
          <p:cNvSpPr txBox="1"/>
          <p:nvPr/>
        </p:nvSpPr>
        <p:spPr>
          <a:xfrm>
            <a:off x="8489934" y="4534337"/>
            <a:ext cx="274711" cy="2729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graphicFrame>
        <p:nvGraphicFramePr>
          <p:cNvPr id="5" name="Table 4"/>
          <p:cNvGraphicFramePr>
            <a:graphicFrameLocks noGrp="1"/>
          </p:cNvGraphicFramePr>
          <p:nvPr>
            <p:extLst>
              <p:ext uri="{D42A27DB-BD31-4B8C-83A1-F6EECF244321}">
                <p14:modId xmlns:p14="http://schemas.microsoft.com/office/powerpoint/2010/main" val="107508112"/>
              </p:ext>
            </p:extLst>
          </p:nvPr>
        </p:nvGraphicFramePr>
        <p:xfrm>
          <a:off x="353360" y="201270"/>
          <a:ext cx="8411285" cy="4740960"/>
        </p:xfrm>
        <a:graphic>
          <a:graphicData uri="http://schemas.openxmlformats.org/drawingml/2006/table">
            <a:tbl>
              <a:tblPr firstRow="1" firstCol="1" bandRow="1">
                <a:tableStyleId>{5C22544A-7EE6-4342-B048-85BDC9FD1C3A}</a:tableStyleId>
              </a:tblPr>
              <a:tblGrid>
                <a:gridCol w="515880">
                  <a:extLst>
                    <a:ext uri="{9D8B030D-6E8A-4147-A177-3AD203B41FA5}">
                      <a16:colId xmlns:a16="http://schemas.microsoft.com/office/drawing/2014/main" val="1302725755"/>
                    </a:ext>
                  </a:extLst>
                </a:gridCol>
                <a:gridCol w="1041313">
                  <a:extLst>
                    <a:ext uri="{9D8B030D-6E8A-4147-A177-3AD203B41FA5}">
                      <a16:colId xmlns:a16="http://schemas.microsoft.com/office/drawing/2014/main" val="3688609745"/>
                    </a:ext>
                  </a:extLst>
                </a:gridCol>
                <a:gridCol w="1500553">
                  <a:extLst>
                    <a:ext uri="{9D8B030D-6E8A-4147-A177-3AD203B41FA5}">
                      <a16:colId xmlns:a16="http://schemas.microsoft.com/office/drawing/2014/main" val="1112400584"/>
                    </a:ext>
                  </a:extLst>
                </a:gridCol>
                <a:gridCol w="5353539">
                  <a:extLst>
                    <a:ext uri="{9D8B030D-6E8A-4147-A177-3AD203B41FA5}">
                      <a16:colId xmlns:a16="http://schemas.microsoft.com/office/drawing/2014/main" val="1135910200"/>
                    </a:ext>
                  </a:extLst>
                </a:gridCol>
              </a:tblGrid>
              <a:tr h="318184">
                <a:tc>
                  <a:txBody>
                    <a:bodyPr/>
                    <a:lstStyle/>
                    <a:p>
                      <a:pPr marL="0" marR="0" algn="ctr">
                        <a:lnSpc>
                          <a:spcPct val="150000"/>
                        </a:lnSpc>
                        <a:spcBef>
                          <a:spcPts val="0"/>
                        </a:spcBef>
                        <a:spcAft>
                          <a:spcPts val="0"/>
                        </a:spcAft>
                      </a:pPr>
                      <a:r>
                        <a:rPr lang="en-US" sz="1400" dirty="0">
                          <a:solidFill>
                            <a:srgbClr val="000000"/>
                          </a:solidFill>
                          <a:effectLst/>
                          <a:latin typeface="Times New Roman" panose="02020603050405020304" pitchFamily="18" charset="0"/>
                          <a:cs typeface="Times New Roman" panose="02020603050405020304" pitchFamily="18" charset="0"/>
                        </a:rPr>
                        <a:t>STT</a:t>
                      </a:r>
                      <a:endPar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0" marR="0" algn="ctr">
                        <a:lnSpc>
                          <a:spcPct val="150000"/>
                        </a:lnSpc>
                        <a:spcBef>
                          <a:spcPts val="0"/>
                        </a:spcBef>
                        <a:spcAft>
                          <a:spcPts val="0"/>
                        </a:spcAft>
                      </a:pPr>
                      <a:r>
                        <a:rPr lang="en-US" sz="1400" dirty="0">
                          <a:solidFill>
                            <a:srgbClr val="000000"/>
                          </a:solidFill>
                          <a:effectLst/>
                          <a:latin typeface="Times New Roman" panose="02020603050405020304" pitchFamily="18" charset="0"/>
                          <a:cs typeface="Times New Roman" panose="02020603050405020304" pitchFamily="18" charset="0"/>
                        </a:rPr>
                        <a:t>MSSV</a:t>
                      </a:r>
                      <a:endPar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0" marR="0" algn="ctr">
                        <a:lnSpc>
                          <a:spcPct val="150000"/>
                        </a:lnSpc>
                        <a:spcBef>
                          <a:spcPts val="0"/>
                        </a:spcBef>
                        <a:spcAft>
                          <a:spcPts val="0"/>
                        </a:spcAft>
                      </a:pPr>
                      <a:r>
                        <a:rPr lang="en-US" sz="1400">
                          <a:solidFill>
                            <a:srgbClr val="000000"/>
                          </a:solidFill>
                          <a:effectLst/>
                          <a:latin typeface="Times New Roman" panose="02020603050405020304" pitchFamily="18" charset="0"/>
                          <a:cs typeface="Times New Roman" panose="02020603050405020304" pitchFamily="18" charset="0"/>
                        </a:rPr>
                        <a:t>Họ và Tên</a:t>
                      </a:r>
                      <a:endParaRPr lang="en-US" sz="14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0" marR="0" algn="ctr">
                        <a:lnSpc>
                          <a:spcPct val="150000"/>
                        </a:lnSpc>
                        <a:spcBef>
                          <a:spcPts val="0"/>
                        </a:spcBef>
                        <a:spcAft>
                          <a:spcPts val="0"/>
                        </a:spcAft>
                      </a:pPr>
                      <a:r>
                        <a:rPr lang="en-US" sz="1400" dirty="0" err="1">
                          <a:solidFill>
                            <a:srgbClr val="000000"/>
                          </a:solidFill>
                          <a:effectLst/>
                          <a:latin typeface="Times New Roman" panose="02020603050405020304" pitchFamily="18" charset="0"/>
                          <a:cs typeface="Times New Roman" panose="02020603050405020304" pitchFamily="18" charset="0"/>
                        </a:rPr>
                        <a:t>Công</a:t>
                      </a:r>
                      <a:r>
                        <a:rPr lang="en-US" sz="1400" dirty="0">
                          <a:solidFill>
                            <a:srgbClr val="000000"/>
                          </a:solidFill>
                          <a:effectLst/>
                          <a:latin typeface="Times New Roman" panose="02020603050405020304" pitchFamily="18" charset="0"/>
                          <a:cs typeface="Times New Roman" panose="02020603050405020304" pitchFamily="18" charset="0"/>
                        </a:rPr>
                        <a:t> </a:t>
                      </a:r>
                      <a:r>
                        <a:rPr lang="en-US" sz="1400" dirty="0" err="1">
                          <a:solidFill>
                            <a:srgbClr val="000000"/>
                          </a:solidFill>
                          <a:effectLst/>
                          <a:latin typeface="Times New Roman" panose="02020603050405020304" pitchFamily="18" charset="0"/>
                          <a:cs typeface="Times New Roman" panose="02020603050405020304" pitchFamily="18" charset="0"/>
                        </a:rPr>
                        <a:t>Việc</a:t>
                      </a:r>
                      <a:endPar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extLst>
                  <a:ext uri="{0D108BD9-81ED-4DB2-BD59-A6C34878D82A}">
                    <a16:rowId xmlns:a16="http://schemas.microsoft.com/office/drawing/2014/main" val="1218822054"/>
                  </a:ext>
                </a:extLst>
              </a:tr>
              <a:tr h="795460">
                <a:tc>
                  <a:txBody>
                    <a:bodyPr/>
                    <a:lstStyle/>
                    <a:p>
                      <a:pPr marL="0" marR="0" algn="ctr">
                        <a:lnSpc>
                          <a:spcPct val="150000"/>
                        </a:lnSpc>
                        <a:spcBef>
                          <a:spcPts val="0"/>
                        </a:spcBef>
                        <a:spcAft>
                          <a:spcPts val="0"/>
                        </a:spcAft>
                      </a:pPr>
                      <a:r>
                        <a:rPr lang="en-US" sz="1400">
                          <a:solidFill>
                            <a:srgbClr val="000000"/>
                          </a:solidFill>
                          <a:effectLst/>
                          <a:latin typeface="Times New Roman" panose="02020603050405020304" pitchFamily="18" charset="0"/>
                          <a:cs typeface="Times New Roman" panose="02020603050405020304" pitchFamily="18" charset="0"/>
                        </a:rPr>
                        <a:t>1</a:t>
                      </a:r>
                      <a:endParaRPr lang="en-US" sz="14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0" marR="0" algn="ctr">
                        <a:lnSpc>
                          <a:spcPct val="150000"/>
                        </a:lnSpc>
                        <a:spcBef>
                          <a:spcPts val="0"/>
                        </a:spcBef>
                        <a:spcAft>
                          <a:spcPts val="0"/>
                        </a:spcAft>
                      </a:pPr>
                      <a:r>
                        <a:rPr lang="en-US" sz="1400" dirty="0">
                          <a:solidFill>
                            <a:srgbClr val="000000"/>
                          </a:solidFill>
                          <a:effectLst/>
                          <a:latin typeface="Times New Roman" panose="02020603050405020304" pitchFamily="18" charset="0"/>
                          <a:cs typeface="Times New Roman" panose="02020603050405020304" pitchFamily="18" charset="0"/>
                        </a:rPr>
                        <a:t>2001207415</a:t>
                      </a:r>
                      <a:endPar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0" marR="0" algn="l">
                        <a:lnSpc>
                          <a:spcPct val="150000"/>
                        </a:lnSpc>
                        <a:spcBef>
                          <a:spcPts val="0"/>
                        </a:spcBef>
                        <a:spcAft>
                          <a:spcPts val="0"/>
                        </a:spcAft>
                      </a:pPr>
                      <a:r>
                        <a:rPr lang="en-US" sz="1400" dirty="0" err="1">
                          <a:solidFill>
                            <a:srgbClr val="000000"/>
                          </a:solidFill>
                          <a:effectLst/>
                          <a:latin typeface="Times New Roman" panose="02020603050405020304" pitchFamily="18" charset="0"/>
                          <a:cs typeface="Times New Roman" panose="02020603050405020304" pitchFamily="18" charset="0"/>
                        </a:rPr>
                        <a:t>Quách</a:t>
                      </a:r>
                      <a:r>
                        <a:rPr lang="en-US" sz="1400" dirty="0">
                          <a:solidFill>
                            <a:srgbClr val="000000"/>
                          </a:solidFill>
                          <a:effectLst/>
                          <a:latin typeface="Times New Roman" panose="02020603050405020304" pitchFamily="18" charset="0"/>
                          <a:cs typeface="Times New Roman" panose="02020603050405020304" pitchFamily="18" charset="0"/>
                        </a:rPr>
                        <a:t> </a:t>
                      </a:r>
                      <a:r>
                        <a:rPr lang="en-US" sz="1400" dirty="0" err="1">
                          <a:solidFill>
                            <a:srgbClr val="000000"/>
                          </a:solidFill>
                          <a:effectLst/>
                          <a:latin typeface="Times New Roman" panose="02020603050405020304" pitchFamily="18" charset="0"/>
                          <a:cs typeface="Times New Roman" panose="02020603050405020304" pitchFamily="18" charset="0"/>
                        </a:rPr>
                        <a:t>Nhựt</a:t>
                      </a:r>
                      <a:r>
                        <a:rPr lang="en-US" sz="1400" dirty="0">
                          <a:solidFill>
                            <a:srgbClr val="000000"/>
                          </a:solidFill>
                          <a:effectLst/>
                          <a:latin typeface="Times New Roman" panose="02020603050405020304" pitchFamily="18" charset="0"/>
                          <a:cs typeface="Times New Roman" panose="02020603050405020304" pitchFamily="18" charset="0"/>
                        </a:rPr>
                        <a:t> </a:t>
                      </a:r>
                      <a:r>
                        <a:rPr lang="en-US" sz="1400" dirty="0" err="1">
                          <a:solidFill>
                            <a:srgbClr val="000000"/>
                          </a:solidFill>
                          <a:effectLst/>
                          <a:latin typeface="Times New Roman" panose="02020603050405020304" pitchFamily="18" charset="0"/>
                          <a:cs typeface="Times New Roman" panose="02020603050405020304" pitchFamily="18" charset="0"/>
                        </a:rPr>
                        <a:t>Khang</a:t>
                      </a:r>
                      <a:endPar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228600" marR="0" lvl="0" indent="-228600" algn="l" defTabSz="914400" rtl="0" eaLnBrk="1" fontAlgn="auto" latinLnBrk="0" hangingPunct="1">
                        <a:lnSpc>
                          <a:spcPct val="150000"/>
                        </a:lnSpc>
                        <a:spcBef>
                          <a:spcPts val="0"/>
                        </a:spcBef>
                        <a:spcAft>
                          <a:spcPts val="0"/>
                        </a:spcAft>
                        <a:buClr>
                          <a:srgbClr val="000000"/>
                        </a:buClr>
                        <a:buSzTx/>
                        <a:buFont typeface="+mj-lt"/>
                        <a:buAutoNum type="arabicPeriod"/>
                        <a:tabLst/>
                        <a:defRPr/>
                      </a:pPr>
                      <a:r>
                        <a:rPr lang="vi-VN" sz="1400" b="0" i="0" u="none" strike="noStrike" cap="none" dirty="0">
                          <a:solidFill>
                            <a:schemeClr val="dk1"/>
                          </a:solidFill>
                          <a:effectLst/>
                          <a:latin typeface="+mn-lt"/>
                          <a:ea typeface="+mn-ea"/>
                          <a:cs typeface="+mn-cs"/>
                          <a:sym typeface="Arial" panose="020B0604020202020204"/>
                        </a:rPr>
                        <a:t>Quản lí sản phẩm có thêm xóa sửa tìm kiếm. </a:t>
                      </a:r>
                    </a:p>
                    <a:p>
                      <a:pPr marL="228600" marR="0" lvl="0" indent="-228600" algn="l" defTabSz="914400" rtl="0" eaLnBrk="1" fontAlgn="auto" latinLnBrk="0" hangingPunct="1">
                        <a:lnSpc>
                          <a:spcPct val="150000"/>
                        </a:lnSpc>
                        <a:spcBef>
                          <a:spcPts val="0"/>
                        </a:spcBef>
                        <a:spcAft>
                          <a:spcPts val="0"/>
                        </a:spcAft>
                        <a:buClr>
                          <a:srgbClr val="000000"/>
                        </a:buClr>
                        <a:buSzTx/>
                        <a:buFont typeface="+mj-lt"/>
                        <a:buAutoNum type="arabicPeriod"/>
                        <a:tabLst/>
                        <a:defRPr/>
                      </a:pPr>
                      <a:r>
                        <a:rPr lang="vi-VN" sz="1400" b="0" i="0" u="none" strike="noStrike" cap="none" dirty="0">
                          <a:solidFill>
                            <a:schemeClr val="dk1"/>
                          </a:solidFill>
                          <a:effectLst/>
                          <a:latin typeface="+mn-lt"/>
                          <a:ea typeface="+mn-ea"/>
                          <a:cs typeface="+mn-cs"/>
                          <a:sym typeface="Arial" panose="020B0604020202020204"/>
                        </a:rPr>
                        <a:t>Xây dựng giao diện User. </a:t>
                      </a:r>
                    </a:p>
                    <a:p>
                      <a:pPr marL="228600" marR="0" lvl="0" indent="-228600" algn="l" defTabSz="914400" rtl="0" eaLnBrk="1" fontAlgn="auto" latinLnBrk="0" hangingPunct="1">
                        <a:lnSpc>
                          <a:spcPct val="150000"/>
                        </a:lnSpc>
                        <a:spcBef>
                          <a:spcPts val="0"/>
                        </a:spcBef>
                        <a:spcAft>
                          <a:spcPts val="0"/>
                        </a:spcAft>
                        <a:buClr>
                          <a:srgbClr val="000000"/>
                        </a:buClr>
                        <a:buSzTx/>
                        <a:buFont typeface="+mj-lt"/>
                        <a:buAutoNum type="arabicPeriod"/>
                        <a:tabLst/>
                        <a:defRPr/>
                      </a:pPr>
                      <a:r>
                        <a:rPr lang="vi-VN" sz="1400" b="0" i="0" u="none" strike="noStrike" cap="none" dirty="0">
                          <a:solidFill>
                            <a:schemeClr val="dk1"/>
                          </a:solidFill>
                          <a:effectLst/>
                          <a:latin typeface="+mn-lt"/>
                          <a:ea typeface="+mn-ea"/>
                          <a:cs typeface="+mn-cs"/>
                          <a:sym typeface="Arial" panose="020B0604020202020204"/>
                        </a:rPr>
                        <a:t>Chăm sóc khách hàng.</a:t>
                      </a:r>
                    </a:p>
                    <a:p>
                      <a:pPr marL="228600" marR="0" lvl="0" indent="-228600" algn="l" defTabSz="914400" rtl="0" eaLnBrk="1" fontAlgn="auto" latinLnBrk="0" hangingPunct="1">
                        <a:lnSpc>
                          <a:spcPct val="150000"/>
                        </a:lnSpc>
                        <a:spcBef>
                          <a:spcPts val="0"/>
                        </a:spcBef>
                        <a:spcAft>
                          <a:spcPts val="0"/>
                        </a:spcAft>
                        <a:buClr>
                          <a:srgbClr val="000000"/>
                        </a:buClr>
                        <a:buSzTx/>
                        <a:buFont typeface="+mj-lt"/>
                        <a:buAutoNum type="arabicPeriod"/>
                        <a:tabLst/>
                        <a:defRPr/>
                      </a:pPr>
                      <a:r>
                        <a:rPr lang="vi-VN" sz="1400" b="0" i="0" u="none" strike="noStrike" cap="none" dirty="0">
                          <a:solidFill>
                            <a:schemeClr val="dk1"/>
                          </a:solidFill>
                          <a:effectLst/>
                          <a:latin typeface="+mn-lt"/>
                          <a:ea typeface="+mn-ea"/>
                          <a:cs typeface="+mn-cs"/>
                          <a:sym typeface="Arial" panose="020B0604020202020204"/>
                        </a:rPr>
                        <a:t>Các sơ đồ.</a:t>
                      </a:r>
                    </a:p>
                    <a:p>
                      <a:pPr marL="228600" marR="0" lvl="0" indent="-228600" algn="l" defTabSz="914400" rtl="0" eaLnBrk="1" fontAlgn="auto" latinLnBrk="0" hangingPunct="1">
                        <a:lnSpc>
                          <a:spcPct val="150000"/>
                        </a:lnSpc>
                        <a:spcBef>
                          <a:spcPts val="0"/>
                        </a:spcBef>
                        <a:spcAft>
                          <a:spcPts val="0"/>
                        </a:spcAft>
                        <a:buClr>
                          <a:srgbClr val="000000"/>
                        </a:buClr>
                        <a:buSzTx/>
                        <a:buFont typeface="+mj-lt"/>
                        <a:buAutoNum type="arabicPeriod"/>
                        <a:tabLst/>
                        <a:defRPr/>
                      </a:pPr>
                      <a:r>
                        <a:rPr lang="vi-VN" sz="1400" b="0" i="0" u="none" strike="noStrike" cap="none" dirty="0">
                          <a:solidFill>
                            <a:schemeClr val="dk1"/>
                          </a:solidFill>
                          <a:effectLst/>
                          <a:latin typeface="+mn-lt"/>
                          <a:ea typeface="+mn-ea"/>
                          <a:cs typeface="+mn-cs"/>
                          <a:sym typeface="Arial" panose="020B0604020202020204"/>
                        </a:rPr>
                        <a:t>Word, ppt. </a:t>
                      </a:r>
                      <a:endParaRPr lang="vi-VN" sz="1400" kern="100" dirty="0">
                        <a:solidFill>
                          <a:srgbClr val="000000"/>
                        </a:solidFill>
                        <a:effectLst/>
                        <a:latin typeface="+mn-lt"/>
                        <a:ea typeface="Times New Roman" panose="02020603050405020304" pitchFamily="18" charset="0"/>
                        <a:cs typeface="Times New Roman" panose="02020603050405020304" pitchFamily="18" charset="0"/>
                      </a:endParaRPr>
                    </a:p>
                  </a:txBody>
                  <a:tcPr marL="28738" marR="28738" marT="0" marB="0"/>
                </a:tc>
                <a:extLst>
                  <a:ext uri="{0D108BD9-81ED-4DB2-BD59-A6C34878D82A}">
                    <a16:rowId xmlns:a16="http://schemas.microsoft.com/office/drawing/2014/main" val="3009546784"/>
                  </a:ext>
                </a:extLst>
              </a:tr>
              <a:tr h="636368">
                <a:tc>
                  <a:txBody>
                    <a:bodyPr/>
                    <a:lstStyle/>
                    <a:p>
                      <a:pPr marL="0" marR="0" algn="ctr">
                        <a:lnSpc>
                          <a:spcPct val="150000"/>
                        </a:lnSpc>
                        <a:spcBef>
                          <a:spcPts val="0"/>
                        </a:spcBef>
                        <a:spcAft>
                          <a:spcPts val="0"/>
                        </a:spcAft>
                      </a:pPr>
                      <a:r>
                        <a:rPr lang="en-US" sz="1400">
                          <a:solidFill>
                            <a:srgbClr val="000000"/>
                          </a:solidFill>
                          <a:effectLst/>
                          <a:latin typeface="Times New Roman" panose="02020603050405020304" pitchFamily="18" charset="0"/>
                          <a:cs typeface="Times New Roman" panose="02020603050405020304" pitchFamily="18" charset="0"/>
                        </a:rPr>
                        <a:t>2</a:t>
                      </a:r>
                      <a:endParaRPr lang="en-US" sz="14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0" marR="0" algn="ctr">
                        <a:lnSpc>
                          <a:spcPct val="150000"/>
                        </a:lnSpc>
                        <a:spcBef>
                          <a:spcPts val="0"/>
                        </a:spcBef>
                        <a:spcAft>
                          <a:spcPts val="0"/>
                        </a:spcAft>
                      </a:pPr>
                      <a:r>
                        <a:rPr lang="en-US" sz="1400" dirty="0">
                          <a:solidFill>
                            <a:srgbClr val="000000"/>
                          </a:solidFill>
                          <a:effectLst/>
                          <a:latin typeface="Times New Roman" panose="02020603050405020304" pitchFamily="18" charset="0"/>
                          <a:cs typeface="Times New Roman" panose="02020603050405020304" pitchFamily="18" charset="0"/>
                        </a:rPr>
                        <a:t>2001207314</a:t>
                      </a:r>
                      <a:endPar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0" marR="0" algn="l">
                        <a:lnSpc>
                          <a:spcPct val="150000"/>
                        </a:lnSpc>
                        <a:spcBef>
                          <a:spcPts val="0"/>
                        </a:spcBef>
                        <a:spcAft>
                          <a:spcPts val="0"/>
                        </a:spcAft>
                      </a:pPr>
                      <a:r>
                        <a:rPr lang="vi-VN" sz="1400" dirty="0">
                          <a:solidFill>
                            <a:srgbClr val="000000"/>
                          </a:solidFill>
                          <a:effectLst/>
                          <a:latin typeface="Times New Roman" panose="02020603050405020304" pitchFamily="18" charset="0"/>
                          <a:cs typeface="Times New Roman" panose="02020603050405020304" pitchFamily="18" charset="0"/>
                        </a:rPr>
                        <a:t>Trần Hữu Hoàng</a:t>
                      </a:r>
                      <a:endPar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228600" marR="0" lvl="0" indent="-228600" algn="just">
                        <a:lnSpc>
                          <a:spcPct val="150000"/>
                        </a:lnSpc>
                        <a:spcBef>
                          <a:spcPts val="0"/>
                        </a:spcBef>
                        <a:spcAft>
                          <a:spcPts val="800"/>
                        </a:spcAft>
                        <a:buFont typeface="+mj-lt"/>
                        <a:buAutoNum type="arabicPeriod"/>
                      </a:pPr>
                      <a:r>
                        <a:rPr lang="vi-VN" sz="1400" b="0" i="0" u="none" strike="noStrike" cap="none" dirty="0">
                          <a:solidFill>
                            <a:schemeClr val="dk1"/>
                          </a:solidFill>
                          <a:effectLst/>
                          <a:latin typeface="+mn-lt"/>
                          <a:ea typeface="+mn-ea"/>
                          <a:cs typeface="+mn-cs"/>
                          <a:sym typeface="Arial" panose="020B0604020202020204"/>
                        </a:rPr>
                        <a:t>Quản lí ghi - thay đổi - huỷ order.</a:t>
                      </a:r>
                    </a:p>
                    <a:p>
                      <a:pPr marL="228600" marR="0" lvl="0" indent="-228600" algn="just">
                        <a:lnSpc>
                          <a:spcPct val="150000"/>
                        </a:lnSpc>
                        <a:spcBef>
                          <a:spcPts val="0"/>
                        </a:spcBef>
                        <a:spcAft>
                          <a:spcPts val="800"/>
                        </a:spcAft>
                        <a:buFont typeface="+mj-lt"/>
                        <a:buAutoNum type="arabicPeriod"/>
                      </a:pPr>
                      <a:r>
                        <a:rPr lang="vi-VN" sz="1400" b="0" i="0" u="none" strike="noStrike" cap="none" dirty="0">
                          <a:solidFill>
                            <a:schemeClr val="dk1"/>
                          </a:solidFill>
                          <a:effectLst/>
                          <a:latin typeface="+mn-lt"/>
                          <a:ea typeface="+mn-ea"/>
                          <a:cs typeface="+mn-cs"/>
                          <a:sym typeface="Arial" panose="020B0604020202020204"/>
                        </a:rPr>
                        <a:t>Quản lí nhân viên có thể thêm xóa sửa và tìm kiếm.</a:t>
                      </a:r>
                    </a:p>
                    <a:p>
                      <a:pPr marL="228600" marR="0" lvl="0" indent="-228600" algn="just">
                        <a:lnSpc>
                          <a:spcPct val="150000"/>
                        </a:lnSpc>
                        <a:spcBef>
                          <a:spcPts val="0"/>
                        </a:spcBef>
                        <a:spcAft>
                          <a:spcPts val="800"/>
                        </a:spcAft>
                        <a:buFont typeface="+mj-lt"/>
                        <a:buAutoNum type="arabicPeriod"/>
                      </a:pPr>
                      <a:r>
                        <a:rPr lang="vi-VN" sz="1400" b="0" i="0" u="none" strike="noStrike" cap="none" dirty="0">
                          <a:solidFill>
                            <a:schemeClr val="dk1"/>
                          </a:solidFill>
                          <a:effectLst/>
                          <a:latin typeface="+mn-lt"/>
                          <a:ea typeface="+mn-ea"/>
                          <a:cs typeface="+mn-cs"/>
                          <a:sym typeface="Arial" panose="020B0604020202020204"/>
                        </a:rPr>
                        <a:t>Thanh toán, in hóa. </a:t>
                      </a:r>
                      <a:endParaRPr lang="vi-VN" sz="1400" kern="15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28738" marR="28738" marT="0" marB="0"/>
                </a:tc>
                <a:extLst>
                  <a:ext uri="{0D108BD9-81ED-4DB2-BD59-A6C34878D82A}">
                    <a16:rowId xmlns:a16="http://schemas.microsoft.com/office/drawing/2014/main" val="3561360270"/>
                  </a:ext>
                </a:extLst>
              </a:tr>
              <a:tr h="636368">
                <a:tc>
                  <a:txBody>
                    <a:bodyPr/>
                    <a:lstStyle/>
                    <a:p>
                      <a:pPr marL="0" marR="0" algn="ctr">
                        <a:lnSpc>
                          <a:spcPct val="150000"/>
                        </a:lnSpc>
                        <a:spcBef>
                          <a:spcPts val="0"/>
                        </a:spcBef>
                        <a:spcAft>
                          <a:spcPts val="0"/>
                        </a:spcAft>
                      </a:pPr>
                      <a:r>
                        <a:rPr lang="en-US" sz="1400">
                          <a:solidFill>
                            <a:srgbClr val="000000"/>
                          </a:solidFill>
                          <a:effectLst/>
                          <a:latin typeface="Times New Roman" panose="02020603050405020304" pitchFamily="18" charset="0"/>
                          <a:cs typeface="Times New Roman" panose="02020603050405020304" pitchFamily="18" charset="0"/>
                        </a:rPr>
                        <a:t>3</a:t>
                      </a:r>
                      <a:endParaRPr lang="en-US" sz="14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0" marR="0" algn="ctr">
                        <a:lnSpc>
                          <a:spcPct val="150000"/>
                        </a:lnSpc>
                        <a:spcBef>
                          <a:spcPts val="0"/>
                        </a:spcBef>
                        <a:spcAft>
                          <a:spcPts val="0"/>
                        </a:spcAft>
                      </a:pPr>
                      <a:r>
                        <a:rPr lang="en-US" sz="1400">
                          <a:solidFill>
                            <a:srgbClr val="000000"/>
                          </a:solidFill>
                          <a:effectLst/>
                          <a:latin typeface="Times New Roman" panose="02020603050405020304" pitchFamily="18" charset="0"/>
                          <a:cs typeface="Times New Roman" panose="02020603050405020304" pitchFamily="18" charset="0"/>
                        </a:rPr>
                        <a:t>2001207184</a:t>
                      </a:r>
                      <a:endParaRPr lang="en-US" sz="14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0" marR="0" algn="l">
                        <a:lnSpc>
                          <a:spcPct val="150000"/>
                        </a:lnSpc>
                        <a:spcBef>
                          <a:spcPts val="0"/>
                        </a:spcBef>
                        <a:spcAft>
                          <a:spcPts val="0"/>
                        </a:spcAft>
                      </a:pPr>
                      <a:r>
                        <a:rPr lang="en-US" sz="1400" dirty="0" err="1">
                          <a:solidFill>
                            <a:srgbClr val="000000"/>
                          </a:solidFill>
                          <a:effectLst/>
                          <a:latin typeface="Times New Roman" panose="02020603050405020304" pitchFamily="18" charset="0"/>
                          <a:cs typeface="Times New Roman" panose="02020603050405020304" pitchFamily="18" charset="0"/>
                        </a:rPr>
                        <a:t>Nguyễn</a:t>
                      </a:r>
                      <a:r>
                        <a:rPr lang="en-US" sz="1400" dirty="0">
                          <a:solidFill>
                            <a:srgbClr val="000000"/>
                          </a:solidFill>
                          <a:effectLst/>
                          <a:latin typeface="Times New Roman" panose="02020603050405020304" pitchFamily="18" charset="0"/>
                          <a:cs typeface="Times New Roman" panose="02020603050405020304" pitchFamily="18" charset="0"/>
                        </a:rPr>
                        <a:t> </a:t>
                      </a:r>
                      <a:r>
                        <a:rPr lang="en-US" sz="1400" dirty="0" err="1">
                          <a:solidFill>
                            <a:srgbClr val="000000"/>
                          </a:solidFill>
                          <a:effectLst/>
                          <a:latin typeface="Times New Roman" panose="02020603050405020304" pitchFamily="18" charset="0"/>
                          <a:cs typeface="Times New Roman" panose="02020603050405020304" pitchFamily="18" charset="0"/>
                        </a:rPr>
                        <a:t>Thế</a:t>
                      </a:r>
                      <a:r>
                        <a:rPr lang="en-US" sz="1400" dirty="0">
                          <a:solidFill>
                            <a:srgbClr val="000000"/>
                          </a:solidFill>
                          <a:effectLst/>
                          <a:latin typeface="Times New Roman" panose="02020603050405020304" pitchFamily="18" charset="0"/>
                          <a:cs typeface="Times New Roman" panose="02020603050405020304" pitchFamily="18" charset="0"/>
                        </a:rPr>
                        <a:t> Dũng</a:t>
                      </a:r>
                      <a:endPar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8738" marR="28738" marT="0" marB="0"/>
                </a:tc>
                <a:tc>
                  <a:txBody>
                    <a:bodyPr/>
                    <a:lstStyle/>
                    <a:p>
                      <a:pPr marL="228600" lvl="0" indent="-228600" algn="l" rtl="0">
                        <a:spcBef>
                          <a:spcPts val="0"/>
                        </a:spcBef>
                        <a:spcAft>
                          <a:spcPts val="1200"/>
                        </a:spcAft>
                        <a:buFont typeface="+mj-lt"/>
                        <a:buAutoNum type="arabicPeriod"/>
                      </a:pPr>
                      <a:r>
                        <a:rPr lang="vi-VN" sz="1400" b="0" i="0" u="none" strike="noStrike" cap="none" dirty="0">
                          <a:solidFill>
                            <a:schemeClr val="dk1"/>
                          </a:solidFill>
                          <a:effectLst/>
                          <a:latin typeface="+mn-lt"/>
                          <a:ea typeface="+mn-ea"/>
                          <a:cs typeface="+mn-cs"/>
                          <a:sym typeface="Arial" panose="020B0604020202020204"/>
                        </a:rPr>
                        <a:t>Quản lý danh sách và phân quyền vai trò thao tác cho nhân viên trên phần mềm để bảo mật các thông tin quan trọng.</a:t>
                      </a:r>
                    </a:p>
                    <a:p>
                      <a:pPr marL="228600" lvl="0" indent="-228600" algn="l" rtl="0">
                        <a:spcBef>
                          <a:spcPts val="0"/>
                        </a:spcBef>
                        <a:spcAft>
                          <a:spcPts val="1200"/>
                        </a:spcAft>
                        <a:buFont typeface="+mj-lt"/>
                        <a:buAutoNum type="arabicPeriod"/>
                      </a:pPr>
                      <a:r>
                        <a:rPr lang="vi-VN" sz="1400" b="0" i="0" u="none" strike="noStrike" cap="none" dirty="0">
                          <a:solidFill>
                            <a:schemeClr val="dk1"/>
                          </a:solidFill>
                          <a:effectLst/>
                          <a:latin typeface="+mn-lt"/>
                          <a:ea typeface="+mn-ea"/>
                          <a:cs typeface="+mn-cs"/>
                          <a:sym typeface="Arial" panose="020B0604020202020204"/>
                        </a:rPr>
                        <a:t>Quản lí nhập, xuất sản phẩm, thanh toán công nợ và các khoản chi khác.</a:t>
                      </a:r>
                    </a:p>
                    <a:p>
                      <a:pPr marL="228600" lvl="0" indent="-228600" algn="l" rtl="0">
                        <a:spcBef>
                          <a:spcPts val="0"/>
                        </a:spcBef>
                        <a:spcAft>
                          <a:spcPts val="1200"/>
                        </a:spcAft>
                        <a:buFont typeface="+mj-lt"/>
                        <a:buAutoNum type="arabicPeriod"/>
                      </a:pPr>
                      <a:r>
                        <a:rPr lang="vi-VN" sz="1400" b="0" i="0" u="none" strike="noStrike" cap="none" dirty="0">
                          <a:solidFill>
                            <a:schemeClr val="dk1"/>
                          </a:solidFill>
                          <a:effectLst/>
                          <a:latin typeface="+mn-lt"/>
                          <a:ea typeface="+mn-ea"/>
                          <a:cs typeface="+mn-cs"/>
                          <a:sym typeface="Arial" panose="020B0604020202020204"/>
                        </a:rPr>
                        <a:t>Thống kê hóa từ ngày tháng nào đến ngày nào.</a:t>
                      </a:r>
                    </a:p>
                    <a:p>
                      <a:pPr marL="228600" lvl="0" indent="-228600" algn="l" rtl="0">
                        <a:spcBef>
                          <a:spcPts val="0"/>
                        </a:spcBef>
                        <a:spcAft>
                          <a:spcPts val="1200"/>
                        </a:spcAft>
                        <a:buFont typeface="+mj-lt"/>
                        <a:buAutoNum type="arabicPeriod"/>
                      </a:pPr>
                      <a:r>
                        <a:rPr lang="vi-VN" sz="1400" b="0" i="0" u="none" strike="noStrike" cap="none" dirty="0">
                          <a:solidFill>
                            <a:schemeClr val="dk1"/>
                          </a:solidFill>
                          <a:effectLst/>
                          <a:latin typeface="+mn-lt"/>
                          <a:ea typeface="+mn-ea"/>
                          <a:cs typeface="+mn-cs"/>
                          <a:sym typeface="Arial" panose="020B0604020202020204"/>
                        </a:rPr>
                        <a:t>Thống kê được sản phẩm trong cửa hàng.</a:t>
                      </a:r>
                      <a:endParaRPr lang="en-US" sz="1400" dirty="0">
                        <a:solidFill>
                          <a:srgbClr val="000000"/>
                        </a:solidFill>
                        <a:effectLst/>
                        <a:latin typeface="Times New Roman" panose="02020603050405020304" pitchFamily="18" charset="0"/>
                        <a:ea typeface="Calibri" panose="020F0502020204030204" pitchFamily="34" charset="0"/>
                      </a:endParaRPr>
                    </a:p>
                  </a:txBody>
                  <a:tcPr marL="28738" marR="28738" marT="0" marB="0"/>
                </a:tc>
                <a:extLst>
                  <a:ext uri="{0D108BD9-81ED-4DB2-BD59-A6C34878D82A}">
                    <a16:rowId xmlns:a16="http://schemas.microsoft.com/office/drawing/2014/main" val="1259153254"/>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84999"/>
            <a:ext cx="2784737" cy="401585"/>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nghiệp vụ.</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841813" y="2049403"/>
            <a:ext cx="1383712" cy="323165"/>
          </a:xfrm>
          <a:prstGeom prst="rect">
            <a:avLst/>
          </a:prstGeom>
        </p:spPr>
        <p:txBody>
          <a:bodyPr wrap="none">
            <a:spAutoFit/>
          </a:bodyPr>
          <a:lstStyle/>
          <a:p>
            <a:r>
              <a:rPr lang="en-US" sz="1500" b="1" dirty="0">
                <a:latin typeface="Times New Roman" panose="02020603050405020304" pitchFamily="18" charset="0"/>
                <a:ea typeface="Calibri" panose="020F0502020204030204" pitchFamily="34" charset="0"/>
                <a:cs typeface="Times New Roman" panose="02020603050405020304" pitchFamily="18" charset="0"/>
              </a:rPr>
              <a:t>3. </a:t>
            </a:r>
            <a:r>
              <a:rPr lang="vi-VN" sz="1500" b="1" dirty="0">
                <a:latin typeface="Times New Roman" panose="02020603050405020304" pitchFamily="18" charset="0"/>
                <a:ea typeface="Calibri" panose="020F0502020204030204" pitchFamily="34" charset="0"/>
                <a:cs typeface="Times New Roman" panose="02020603050405020304" pitchFamily="18" charset="0"/>
              </a:rPr>
              <a:t>Thanh toán.</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 name="Picture 5" descr="A screenshot of a computer&#10;&#10;Description automatically generated"/>
          <p:cNvPicPr/>
          <p:nvPr/>
        </p:nvPicPr>
        <p:blipFill>
          <a:blip r:embed="rId3"/>
          <a:stretch>
            <a:fillRect/>
          </a:stretch>
        </p:blipFill>
        <p:spPr>
          <a:xfrm>
            <a:off x="3509711" y="477253"/>
            <a:ext cx="4819650" cy="4076700"/>
          </a:xfrm>
          <a:prstGeom prst="rect">
            <a:avLst/>
          </a:prstGeom>
        </p:spPr>
      </p:pic>
      <p:sp>
        <p:nvSpPr>
          <p:cNvPr id="4" name="Google Shape;433;p45">
            <a:extLst>
              <a:ext uri="{FF2B5EF4-FFF2-40B4-BE49-F238E27FC236}">
                <a16:creationId xmlns:a16="http://schemas.microsoft.com/office/drawing/2014/main" id="{A2A4CEE3-B1BC-DB70-CDDA-7139D9FAA99B}"/>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20</a:t>
            </a:r>
          </a:p>
        </p:txBody>
      </p:sp>
    </p:spTree>
    <p:extLst>
      <p:ext uri="{BB962C8B-B14F-4D97-AF65-F5344CB8AC3E}">
        <p14:creationId xmlns:p14="http://schemas.microsoft.com/office/powerpoint/2010/main" val="35189706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20361" y="389862"/>
            <a:ext cx="2784737" cy="401585"/>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nghiệp vụ.</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3262174" y="854266"/>
            <a:ext cx="2342308" cy="323165"/>
          </a:xfrm>
          <a:prstGeom prst="rect">
            <a:avLst/>
          </a:prstGeom>
        </p:spPr>
        <p:txBody>
          <a:bodyPr wrap="none">
            <a:spAutoFit/>
          </a:bodyPr>
          <a:lstStyle/>
          <a:p>
            <a:r>
              <a:rPr lang="en-US" sz="1500" b="1" dirty="0">
                <a:latin typeface="Times New Roman" panose="02020603050405020304" pitchFamily="18" charset="0"/>
                <a:ea typeface="Calibri" panose="020F0502020204030204" pitchFamily="34" charset="0"/>
                <a:cs typeface="Times New Roman" panose="02020603050405020304" pitchFamily="18" charset="0"/>
              </a:rPr>
              <a:t>3. </a:t>
            </a:r>
            <a:r>
              <a:rPr lang="vi-VN" sz="1500" b="1" dirty="0">
                <a:latin typeface="Times New Roman" panose="02020603050405020304" pitchFamily="18" charset="0"/>
                <a:ea typeface="Calibri" panose="020F0502020204030204" pitchFamily="34" charset="0"/>
                <a:cs typeface="Times New Roman" panose="02020603050405020304" pitchFamily="18" charset="0"/>
              </a:rPr>
              <a:t>Colloboration Diagram.</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Google Shape;433;p45">
            <a:extLst>
              <a:ext uri="{FF2B5EF4-FFF2-40B4-BE49-F238E27FC236}">
                <a16:creationId xmlns:a16="http://schemas.microsoft.com/office/drawing/2014/main" id="{A3319D08-2E82-7477-7409-DCC405BBBFD5}"/>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21</a:t>
            </a:r>
          </a:p>
        </p:txBody>
      </p:sp>
      <p:pic>
        <p:nvPicPr>
          <p:cNvPr id="6" name="Picture 5" descr="A diagram of a diagram&#10;&#10;Description automatically generated">
            <a:extLst>
              <a:ext uri="{FF2B5EF4-FFF2-40B4-BE49-F238E27FC236}">
                <a16:creationId xmlns:a16="http://schemas.microsoft.com/office/drawing/2014/main" id="{AAF183B7-BB52-D9C7-A7CE-F6F5AA52D21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01190" y="1245552"/>
            <a:ext cx="5341620" cy="2652395"/>
          </a:xfrm>
          <a:prstGeom prst="rect">
            <a:avLst/>
          </a:prstGeom>
          <a:noFill/>
          <a:ln>
            <a:noFill/>
          </a:ln>
        </p:spPr>
      </p:pic>
    </p:spTree>
    <p:extLst>
      <p:ext uri="{BB962C8B-B14F-4D97-AF65-F5344CB8AC3E}">
        <p14:creationId xmlns:p14="http://schemas.microsoft.com/office/powerpoint/2010/main" val="19103783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825631"/>
            <a:ext cx="2824812" cy="397096"/>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chức năng.</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Rectangle 2"/>
          <p:cNvSpPr/>
          <p:nvPr/>
        </p:nvSpPr>
        <p:spPr>
          <a:xfrm>
            <a:off x="701565" y="2433070"/>
            <a:ext cx="1922321" cy="323165"/>
          </a:xfrm>
          <a:prstGeom prst="rect">
            <a:avLst/>
          </a:prstGeom>
        </p:spPr>
        <p:txBody>
          <a:bodyPr wrap="none">
            <a:spAutoFit/>
          </a:bodyPr>
          <a:lstStyle/>
          <a:p>
            <a:r>
              <a:rPr lang="en-US" sz="1500" b="1" dirty="0">
                <a:latin typeface="Times New Roman" panose="02020603050405020304" pitchFamily="18" charset="0"/>
                <a:ea typeface="Calibri" panose="020F0502020204030204" pitchFamily="34" charset="0"/>
                <a:cs typeface="Times New Roman" panose="02020603050405020304" pitchFamily="18" charset="0"/>
              </a:rPr>
              <a:t>4.</a:t>
            </a:r>
            <a:r>
              <a:rPr lang="vi-VN" sz="1500" b="1" dirty="0">
                <a:latin typeface="Times New Roman" panose="02020603050405020304" pitchFamily="18" charset="0"/>
                <a:ea typeface="Calibri" panose="020F0502020204030204" pitchFamily="34" charset="0"/>
                <a:cs typeface="Times New Roman" panose="02020603050405020304" pitchFamily="18" charset="0"/>
              </a:rPr>
              <a:t> Use case QL_Món</a:t>
            </a:r>
            <a:r>
              <a:rPr lang="vi-VN" b="1" dirty="0"/>
              <a:t>.</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Google Shape;433;p45">
            <a:extLst>
              <a:ext uri="{FF2B5EF4-FFF2-40B4-BE49-F238E27FC236}">
                <a16:creationId xmlns:a16="http://schemas.microsoft.com/office/drawing/2014/main" id="{33959CCB-5881-6BA6-D97C-60E87715CB3E}"/>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22</a:t>
            </a:r>
          </a:p>
        </p:txBody>
      </p:sp>
      <p:pic>
        <p:nvPicPr>
          <p:cNvPr id="6" name="Picture 5" descr="A diagram of a flowchart&#10;&#10;Description automatically generated">
            <a:extLst>
              <a:ext uri="{FF2B5EF4-FFF2-40B4-BE49-F238E27FC236}">
                <a16:creationId xmlns:a16="http://schemas.microsoft.com/office/drawing/2014/main" id="{AD2A3E25-BA5A-B859-D0DE-B6CB7F834ED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98401" y="531880"/>
            <a:ext cx="3223260" cy="3802380"/>
          </a:xfrm>
          <a:prstGeom prst="rect">
            <a:avLst/>
          </a:prstGeom>
          <a:noFill/>
          <a:ln>
            <a:noFill/>
          </a:ln>
        </p:spPr>
      </p:pic>
    </p:spTree>
    <p:extLst>
      <p:ext uri="{BB962C8B-B14F-4D97-AF65-F5344CB8AC3E}">
        <p14:creationId xmlns:p14="http://schemas.microsoft.com/office/powerpoint/2010/main" val="35952322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825631"/>
            <a:ext cx="2824812" cy="397096"/>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chức năng.</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Rectangle 2"/>
          <p:cNvSpPr/>
          <p:nvPr/>
        </p:nvSpPr>
        <p:spPr>
          <a:xfrm>
            <a:off x="701565" y="2433070"/>
            <a:ext cx="1872629" cy="323165"/>
          </a:xfrm>
          <a:prstGeom prst="rect">
            <a:avLst/>
          </a:prstGeom>
        </p:spPr>
        <p:txBody>
          <a:bodyPr wrap="none">
            <a:spAutoFit/>
          </a:bodyPr>
          <a:lstStyle/>
          <a:p>
            <a:r>
              <a:rPr lang="en-US" sz="1500" b="1" dirty="0">
                <a:latin typeface="Times New Roman" panose="02020603050405020304" pitchFamily="18" charset="0"/>
                <a:ea typeface="Calibri" panose="020F0502020204030204" pitchFamily="34" charset="0"/>
                <a:cs typeface="Times New Roman" panose="02020603050405020304" pitchFamily="18" charset="0"/>
              </a:rPr>
              <a:t>4.</a:t>
            </a:r>
            <a:r>
              <a:rPr lang="vi-VN" sz="1500" b="1" dirty="0">
                <a:latin typeface="Times New Roman" panose="02020603050405020304" pitchFamily="18" charset="0"/>
                <a:ea typeface="Calibri" panose="020F0502020204030204" pitchFamily="34" charset="0"/>
                <a:cs typeface="Times New Roman" panose="02020603050405020304" pitchFamily="18" charset="0"/>
              </a:rPr>
              <a:t> Use case QL_Món</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Google Shape;433;p45">
            <a:extLst>
              <a:ext uri="{FF2B5EF4-FFF2-40B4-BE49-F238E27FC236}">
                <a16:creationId xmlns:a16="http://schemas.microsoft.com/office/drawing/2014/main" id="{FEAE9C79-0B3D-5E5A-ACA3-15A778673976}"/>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23</a:t>
            </a:r>
          </a:p>
        </p:txBody>
      </p:sp>
      <p:pic>
        <p:nvPicPr>
          <p:cNvPr id="5" name="Picture 4" descr="A screenshot of a computer&#10;&#10;Description automatically generated">
            <a:extLst>
              <a:ext uri="{FF2B5EF4-FFF2-40B4-BE49-F238E27FC236}">
                <a16:creationId xmlns:a16="http://schemas.microsoft.com/office/drawing/2014/main" id="{99839F5E-9383-5E57-0F71-34172AB71F3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06493" y="706486"/>
            <a:ext cx="5269230" cy="3277235"/>
          </a:xfrm>
          <a:prstGeom prst="rect">
            <a:avLst/>
          </a:prstGeom>
          <a:noFill/>
          <a:ln>
            <a:noFill/>
          </a:ln>
        </p:spPr>
      </p:pic>
    </p:spTree>
    <p:extLst>
      <p:ext uri="{BB962C8B-B14F-4D97-AF65-F5344CB8AC3E}">
        <p14:creationId xmlns:p14="http://schemas.microsoft.com/office/powerpoint/2010/main" val="28590885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61937" y="758831"/>
            <a:ext cx="2824812" cy="397096"/>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chức năng.</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Rectangle 2"/>
          <p:cNvSpPr/>
          <p:nvPr/>
        </p:nvSpPr>
        <p:spPr>
          <a:xfrm>
            <a:off x="2963502" y="1366270"/>
            <a:ext cx="1922321" cy="323165"/>
          </a:xfrm>
          <a:prstGeom prst="rect">
            <a:avLst/>
          </a:prstGeom>
        </p:spPr>
        <p:txBody>
          <a:bodyPr wrap="none">
            <a:spAutoFit/>
          </a:bodyPr>
          <a:lstStyle/>
          <a:p>
            <a:r>
              <a:rPr lang="en-US" sz="1500" b="1" dirty="0">
                <a:latin typeface="Times New Roman" panose="02020603050405020304" pitchFamily="18" charset="0"/>
                <a:ea typeface="Calibri" panose="020F0502020204030204" pitchFamily="34" charset="0"/>
                <a:cs typeface="Times New Roman" panose="02020603050405020304" pitchFamily="18" charset="0"/>
              </a:rPr>
              <a:t>4.</a:t>
            </a:r>
            <a:r>
              <a:rPr lang="vi-VN" sz="1500" b="1" dirty="0">
                <a:latin typeface="Times New Roman" panose="02020603050405020304" pitchFamily="18" charset="0"/>
                <a:ea typeface="Calibri" panose="020F0502020204030204" pitchFamily="34" charset="0"/>
                <a:cs typeface="Times New Roman" panose="02020603050405020304" pitchFamily="18" charset="0"/>
              </a:rPr>
              <a:t> Use case QL_Món</a:t>
            </a:r>
            <a:r>
              <a:rPr lang="vi-VN" b="1" dirty="0"/>
              <a:t>.</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Google Shape;433;p45">
            <a:extLst>
              <a:ext uri="{FF2B5EF4-FFF2-40B4-BE49-F238E27FC236}">
                <a16:creationId xmlns:a16="http://schemas.microsoft.com/office/drawing/2014/main" id="{77C8E4E4-A99B-FDAD-F5E8-C92D27B25139}"/>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24</a:t>
            </a:r>
          </a:p>
        </p:txBody>
      </p:sp>
      <p:pic>
        <p:nvPicPr>
          <p:cNvPr id="6" name="Picture 5" descr="A diagram of a diagram&#10;&#10;Description automatically generated">
            <a:extLst>
              <a:ext uri="{FF2B5EF4-FFF2-40B4-BE49-F238E27FC236}">
                <a16:creationId xmlns:a16="http://schemas.microsoft.com/office/drawing/2014/main" id="{AF55F22A-8432-E257-FF60-78C7D97F88F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3119" y="1982787"/>
            <a:ext cx="7077762" cy="2128105"/>
          </a:xfrm>
          <a:prstGeom prst="rect">
            <a:avLst/>
          </a:prstGeom>
          <a:noFill/>
          <a:ln>
            <a:noFill/>
          </a:ln>
        </p:spPr>
      </p:pic>
    </p:spTree>
    <p:extLst>
      <p:ext uri="{BB962C8B-B14F-4D97-AF65-F5344CB8AC3E}">
        <p14:creationId xmlns:p14="http://schemas.microsoft.com/office/powerpoint/2010/main" val="7552249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3536" y="1970010"/>
            <a:ext cx="2824812" cy="397096"/>
          </a:xfrm>
          <a:prstGeom prst="rect">
            <a:avLst/>
          </a:prstGeom>
        </p:spPr>
        <p:txBody>
          <a:bodyPr wrap="none">
            <a:spAutoFit/>
          </a:bodyPr>
          <a:lstStyle/>
          <a:p>
            <a:pPr marL="457200" lvl="1">
              <a:lnSpc>
                <a:spcPct val="150000"/>
              </a:lnSpc>
              <a:spcAft>
                <a:spcPts val="1000"/>
              </a:spcAft>
            </a:pPr>
            <a:r>
              <a:rPr lang="vi-VN" sz="1500" b="1" dirty="0">
                <a:latin typeface="Times New Roman" panose="02020603050405020304" pitchFamily="18" charset="0"/>
                <a:ea typeface="Calibri" panose="020F0502020204030204" pitchFamily="34" charset="0"/>
                <a:cs typeface="Times New Roman" panose="02020603050405020304" pitchFamily="18" charset="0"/>
              </a:rPr>
              <a:t>Đặc tả use case chức năng.</a:t>
            </a:r>
            <a:endParaRPr lang="en-US" sz="15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Rectangle 2"/>
          <p:cNvSpPr/>
          <p:nvPr/>
        </p:nvSpPr>
        <p:spPr>
          <a:xfrm>
            <a:off x="749691" y="2553386"/>
            <a:ext cx="2595582" cy="323165"/>
          </a:xfrm>
          <a:prstGeom prst="rect">
            <a:avLst/>
          </a:prstGeom>
        </p:spPr>
        <p:txBody>
          <a:bodyPr wrap="none">
            <a:spAutoFit/>
          </a:bodyPr>
          <a:lstStyle/>
          <a:p>
            <a:r>
              <a:rPr lang="en-US" sz="1500" b="1" dirty="0">
                <a:latin typeface="Times New Roman" panose="02020603050405020304" pitchFamily="18" charset="0"/>
                <a:ea typeface="Calibri" panose="020F0502020204030204" pitchFamily="34" charset="0"/>
                <a:cs typeface="Times New Roman" panose="02020603050405020304" pitchFamily="18" charset="0"/>
              </a:rPr>
              <a:t>2.</a:t>
            </a:r>
            <a:r>
              <a:rPr lang="vi-VN" sz="1500" b="1" dirty="0">
                <a:latin typeface="Times New Roman" panose="02020603050405020304" pitchFamily="18" charset="0"/>
                <a:ea typeface="Calibri" panose="020F0502020204030204" pitchFamily="34" charset="0"/>
                <a:cs typeface="Times New Roman" panose="02020603050405020304" pitchFamily="18" charset="0"/>
              </a:rPr>
              <a:t> Use case QL_KhachHang</a:t>
            </a:r>
            <a:r>
              <a:rPr lang="vi-VN" b="1" dirty="0"/>
              <a:t>.</a:t>
            </a:r>
            <a:endParaRPr lang="en-US" dirty="0"/>
          </a:p>
        </p:txBody>
      </p:sp>
      <p:pic>
        <p:nvPicPr>
          <p:cNvPr id="6" name="Picture 5" descr="A diagram with text and words&#10;&#10;Description automatically generated with medium confidence"/>
          <p:cNvPicPr/>
          <p:nvPr/>
        </p:nvPicPr>
        <p:blipFill>
          <a:blip r:embed="rId3"/>
          <a:stretch>
            <a:fillRect/>
          </a:stretch>
        </p:blipFill>
        <p:spPr>
          <a:xfrm>
            <a:off x="3236504" y="273723"/>
            <a:ext cx="5124450" cy="4038600"/>
          </a:xfrm>
          <a:prstGeom prst="rect">
            <a:avLst/>
          </a:prstGeom>
        </p:spPr>
      </p:pic>
      <p:sp>
        <p:nvSpPr>
          <p:cNvPr id="4" name="Google Shape;433;p45">
            <a:extLst>
              <a:ext uri="{FF2B5EF4-FFF2-40B4-BE49-F238E27FC236}">
                <a16:creationId xmlns:a16="http://schemas.microsoft.com/office/drawing/2014/main" id="{CC8BC3F8-FDBE-6510-38E3-8CF31A397491}"/>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25</a:t>
            </a:r>
          </a:p>
        </p:txBody>
      </p:sp>
    </p:spTree>
    <p:extLst>
      <p:ext uri="{BB962C8B-B14F-4D97-AF65-F5344CB8AC3E}">
        <p14:creationId xmlns:p14="http://schemas.microsoft.com/office/powerpoint/2010/main" val="10359363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pic>
        <p:nvPicPr>
          <p:cNvPr id="519" name="Google Shape;519;p51"/>
          <p:cNvPicPr preferRelativeResize="0"/>
          <p:nvPr/>
        </p:nvPicPr>
        <p:blipFill rotWithShape="1">
          <a:blip r:embed="rId3">
            <a:alphaModFix amt="56000"/>
          </a:blip>
          <a:srcRect l="14508" t="32951" r="10161" b="23799"/>
          <a:stretch>
            <a:fillRect/>
          </a:stretch>
        </p:blipFill>
        <p:spPr>
          <a:xfrm>
            <a:off x="4028913" y="2553616"/>
            <a:ext cx="4822100" cy="841800"/>
          </a:xfrm>
          <a:prstGeom prst="rect">
            <a:avLst/>
          </a:prstGeom>
          <a:noFill/>
          <a:ln>
            <a:noFill/>
          </a:ln>
        </p:spPr>
      </p:pic>
      <p:pic>
        <p:nvPicPr>
          <p:cNvPr id="520" name="Google Shape;520;p51"/>
          <p:cNvPicPr preferRelativeResize="0"/>
          <p:nvPr/>
        </p:nvPicPr>
        <p:blipFill>
          <a:blip r:embed="rId4"/>
          <a:stretch>
            <a:fillRect/>
          </a:stretch>
        </p:blipFill>
        <p:spPr>
          <a:xfrm rot="5400000" flipH="1">
            <a:off x="-611487" y="-143432"/>
            <a:ext cx="5642825" cy="5642825"/>
          </a:xfrm>
          <a:prstGeom prst="rect">
            <a:avLst/>
          </a:prstGeom>
          <a:noFill/>
          <a:ln>
            <a:noFill/>
          </a:ln>
        </p:spPr>
      </p:pic>
      <p:pic>
        <p:nvPicPr>
          <p:cNvPr id="525" name="Google Shape;525;p51"/>
          <p:cNvPicPr preferRelativeResize="0"/>
          <p:nvPr/>
        </p:nvPicPr>
        <p:blipFill>
          <a:blip r:embed="rId5"/>
          <a:stretch>
            <a:fillRect/>
          </a:stretch>
        </p:blipFill>
        <p:spPr>
          <a:xfrm>
            <a:off x="985893" y="2030652"/>
            <a:ext cx="2770349" cy="2269625"/>
          </a:xfrm>
          <a:prstGeom prst="rect">
            <a:avLst/>
          </a:prstGeom>
          <a:noFill/>
          <a:ln>
            <a:noFill/>
          </a:ln>
        </p:spPr>
      </p:pic>
      <p:pic>
        <p:nvPicPr>
          <p:cNvPr id="526" name="Google Shape;526;p51"/>
          <p:cNvPicPr preferRelativeResize="0"/>
          <p:nvPr/>
        </p:nvPicPr>
        <p:blipFill>
          <a:blip r:embed="rId6"/>
          <a:stretch>
            <a:fillRect/>
          </a:stretch>
        </p:blipFill>
        <p:spPr>
          <a:xfrm>
            <a:off x="2662718" y="1335666"/>
            <a:ext cx="949900" cy="1638850"/>
          </a:xfrm>
          <a:prstGeom prst="rect">
            <a:avLst/>
          </a:prstGeom>
          <a:noFill/>
          <a:ln>
            <a:noFill/>
          </a:ln>
        </p:spPr>
      </p:pic>
      <p:pic>
        <p:nvPicPr>
          <p:cNvPr id="527" name="Google Shape;527;p51"/>
          <p:cNvPicPr preferRelativeResize="0"/>
          <p:nvPr/>
        </p:nvPicPr>
        <p:blipFill>
          <a:blip r:embed="rId7"/>
          <a:stretch>
            <a:fillRect/>
          </a:stretch>
        </p:blipFill>
        <p:spPr>
          <a:xfrm>
            <a:off x="8230472" y="4440350"/>
            <a:ext cx="837854" cy="841800"/>
          </a:xfrm>
          <a:prstGeom prst="rect">
            <a:avLst/>
          </a:prstGeom>
          <a:noFill/>
          <a:ln>
            <a:noFill/>
          </a:ln>
        </p:spPr>
      </p:pic>
      <p:pic>
        <p:nvPicPr>
          <p:cNvPr id="528" name="Google Shape;528;p51"/>
          <p:cNvPicPr preferRelativeResize="0"/>
          <p:nvPr/>
        </p:nvPicPr>
        <p:blipFill rotWithShape="1">
          <a:blip r:embed="rId8"/>
          <a:srcRect l="357" r="347"/>
          <a:stretch>
            <a:fillRect/>
          </a:stretch>
        </p:blipFill>
        <p:spPr>
          <a:xfrm rot="10800000">
            <a:off x="7799302" y="34625"/>
            <a:ext cx="1344700" cy="964301"/>
          </a:xfrm>
          <a:prstGeom prst="rect">
            <a:avLst/>
          </a:prstGeom>
          <a:noFill/>
          <a:ln>
            <a:noFill/>
          </a:ln>
        </p:spPr>
      </p:pic>
      <p:pic>
        <p:nvPicPr>
          <p:cNvPr id="529" name="Google Shape;529;p51"/>
          <p:cNvPicPr preferRelativeResize="0"/>
          <p:nvPr/>
        </p:nvPicPr>
        <p:blipFill>
          <a:blip r:embed="rId9"/>
          <a:stretch>
            <a:fillRect/>
          </a:stretch>
        </p:blipFill>
        <p:spPr>
          <a:xfrm>
            <a:off x="-124627" y="4036156"/>
            <a:ext cx="837850" cy="1144832"/>
          </a:xfrm>
          <a:prstGeom prst="rect">
            <a:avLst/>
          </a:prstGeom>
          <a:noFill/>
          <a:ln>
            <a:noFill/>
          </a:ln>
        </p:spPr>
      </p:pic>
      <p:pic>
        <p:nvPicPr>
          <p:cNvPr id="530" name="Google Shape;530;p51"/>
          <p:cNvPicPr preferRelativeResize="0"/>
          <p:nvPr/>
        </p:nvPicPr>
        <p:blipFill rotWithShape="1">
          <a:blip r:embed="rId8"/>
          <a:srcRect l="357" r="347"/>
          <a:stretch>
            <a:fillRect/>
          </a:stretch>
        </p:blipFill>
        <p:spPr>
          <a:xfrm rot="10800000" flipH="1">
            <a:off x="2" y="57350"/>
            <a:ext cx="1344700" cy="964301"/>
          </a:xfrm>
          <a:prstGeom prst="rect">
            <a:avLst/>
          </a:prstGeom>
          <a:noFill/>
          <a:ln>
            <a:noFill/>
          </a:ln>
        </p:spPr>
      </p:pic>
      <p:sp>
        <p:nvSpPr>
          <p:cNvPr id="2" name="Google Shape;433;p45">
            <a:extLst>
              <a:ext uri="{FF2B5EF4-FFF2-40B4-BE49-F238E27FC236}">
                <a16:creationId xmlns:a16="http://schemas.microsoft.com/office/drawing/2014/main" id="{7A86A8ED-36CA-9A7F-76ED-30ABD1018FAE}"/>
              </a:ext>
            </a:extLst>
          </p:cNvPr>
          <p:cNvSpPr txBox="1"/>
          <p:nvPr/>
        </p:nvSpPr>
        <p:spPr>
          <a:xfrm>
            <a:off x="8489934" y="4534337"/>
            <a:ext cx="453763" cy="30717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dirty="0">
                <a:solidFill>
                  <a:srgbClr val="C24445"/>
                </a:solidFill>
                <a:latin typeface="Aref Ruqaa" panose="02000503000000000000"/>
                <a:ea typeface="Aref Ruqaa" panose="02000503000000000000"/>
                <a:cs typeface="Aref Ruqaa" panose="02000503000000000000"/>
                <a:sym typeface="Aref Ruqaa" panose="02000503000000000000"/>
              </a:rPr>
              <a:t>26</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4" name="Rectangle 3"/>
          <p:cNvSpPr/>
          <p:nvPr/>
        </p:nvSpPr>
        <p:spPr>
          <a:xfrm>
            <a:off x="4028912" y="2367879"/>
            <a:ext cx="4345183" cy="1477328"/>
          </a:xfrm>
          <a:prstGeom prst="rect">
            <a:avLst/>
          </a:prstGeom>
        </p:spPr>
        <p:txBody>
          <a:bodyPr wrap="square">
            <a:spAutoFit/>
          </a:bodyPr>
          <a:lstStyle/>
          <a:p>
            <a:pPr algn="ctr">
              <a:lnSpc>
                <a:spcPct val="150000"/>
              </a:lnSpc>
              <a:spcBef>
                <a:spcPts val="1200"/>
              </a:spcBef>
            </a:pPr>
            <a:r>
              <a:rPr lang="vi-VN" sz="3000" b="1" dirty="0">
                <a:latin typeface="Times New Roman" panose="02020603050405020304" pitchFamily="18" charset="0"/>
                <a:ea typeface="Times New Roman" panose="02020603050405020304" pitchFamily="18" charset="0"/>
                <a:cs typeface="Times New Roman" panose="02020603050405020304" pitchFamily="18" charset="0"/>
              </a:rPr>
              <a:t>CHƯƠNG 4: </a:t>
            </a:r>
            <a:r>
              <a:rPr lang="vi-VN" sz="3200" b="1" dirty="0">
                <a:solidFill>
                  <a:srgbClr val="000000"/>
                </a:solidFill>
                <a:effectLst/>
                <a:latin typeface="Times New Roman" panose="02020603050405020304" pitchFamily="18" charset="0"/>
                <a:ea typeface="Times New Roman" panose="02020603050405020304" pitchFamily="18" charset="0"/>
              </a:rPr>
              <a:t>GIAO DIỆN CHỨC NĂNG</a:t>
            </a:r>
            <a:endParaRPr lang="en-US" sz="3000" b="1" kern="0" dirty="0">
              <a:solidFill>
                <a:srgbClr val="365F9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23731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a:spLocks noChangeArrowheads="1"/>
          </p:cNvSpPr>
          <p:nvPr/>
        </p:nvSpPr>
        <p:spPr bwMode="auto">
          <a:xfrm>
            <a:off x="620950" y="400550"/>
            <a:ext cx="175240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br>
            <a:r>
              <a:rPr kumimoji="0" lang="vi-VN" altLang="en-US" sz="1300" b="1"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Cơ sở dữ liệu NoSQL.</a:t>
            </a:r>
            <a:endParaRPr kumimoji="0" lang="vi-VN" altLang="en-US" sz="1800" b="0" i="0" u="none" strike="noStrike" cap="none" normalizeH="0" baseline="0" dirty="0">
              <a:ln>
                <a:noFill/>
              </a:ln>
              <a:solidFill>
                <a:schemeClr val="tx1"/>
              </a:solidFill>
              <a:effectLst/>
              <a:latin typeface="Arial" panose="020B0604020202020204" pitchFamily="34" charset="0"/>
            </a:endParaRPr>
          </a:p>
        </p:txBody>
      </p:sp>
      <p:sp>
        <p:nvSpPr>
          <p:cNvPr id="2" name="Google Shape;433;p45">
            <a:extLst>
              <a:ext uri="{FF2B5EF4-FFF2-40B4-BE49-F238E27FC236}">
                <a16:creationId xmlns:a16="http://schemas.microsoft.com/office/drawing/2014/main" id="{DBA538D1-C8B3-AAF1-4F9A-A73D184D12E4}"/>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27</a:t>
            </a:r>
          </a:p>
        </p:txBody>
      </p:sp>
      <p:pic>
        <p:nvPicPr>
          <p:cNvPr id="3" name="Picture 2">
            <a:extLst>
              <a:ext uri="{FF2B5EF4-FFF2-40B4-BE49-F238E27FC236}">
                <a16:creationId xmlns:a16="http://schemas.microsoft.com/office/drawing/2014/main" id="{D603C3DF-4D24-AD59-8CB8-9FFEFC7852BF}"/>
              </a:ext>
            </a:extLst>
          </p:cNvPr>
          <p:cNvPicPr>
            <a:picLocks noChangeAspect="1"/>
          </p:cNvPicPr>
          <p:nvPr/>
        </p:nvPicPr>
        <p:blipFill>
          <a:blip r:embed="rId2"/>
          <a:stretch>
            <a:fillRect/>
          </a:stretch>
        </p:blipFill>
        <p:spPr>
          <a:xfrm>
            <a:off x="998378" y="1016973"/>
            <a:ext cx="7147243" cy="3882881"/>
          </a:xfrm>
          <a:prstGeom prst="rect">
            <a:avLst/>
          </a:prstGeom>
        </p:spPr>
      </p:pic>
    </p:spTree>
    <p:extLst>
      <p:ext uri="{BB962C8B-B14F-4D97-AF65-F5344CB8AC3E}">
        <p14:creationId xmlns:p14="http://schemas.microsoft.com/office/powerpoint/2010/main" val="18840089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582837" y="557257"/>
            <a:ext cx="1827744" cy="307777"/>
          </a:xfrm>
          <a:prstGeom prst="rect">
            <a:avLst/>
          </a:prstGeom>
        </p:spPr>
        <p:txBody>
          <a:bodyPr wrap="none">
            <a:spAutoFit/>
          </a:bodyPr>
          <a:lstStyle/>
          <a:p>
            <a:r>
              <a:rPr lang="vi-VN" b="1" dirty="0">
                <a:latin typeface="Times New Roman" panose="02020603050405020304" pitchFamily="18" charset="0"/>
                <a:ea typeface="Times New Roman" panose="02020603050405020304" pitchFamily="18" charset="0"/>
              </a:rPr>
              <a:t>Giao diện đăng nhập.</a:t>
            </a:r>
            <a:endParaRPr lang="en-US" dirty="0"/>
          </a:p>
        </p:txBody>
      </p:sp>
      <p:sp>
        <p:nvSpPr>
          <p:cNvPr id="2" name="Google Shape;433;p45">
            <a:extLst>
              <a:ext uri="{FF2B5EF4-FFF2-40B4-BE49-F238E27FC236}">
                <a16:creationId xmlns:a16="http://schemas.microsoft.com/office/drawing/2014/main" id="{78361C94-5848-BB5B-C25A-77D8C0D80118}"/>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28</a:t>
            </a:r>
          </a:p>
        </p:txBody>
      </p:sp>
      <p:pic>
        <p:nvPicPr>
          <p:cNvPr id="3" name="Picture 2" descr="A screenshot of a login screen&#10;&#10;Description automatically generated">
            <a:extLst>
              <a:ext uri="{FF2B5EF4-FFF2-40B4-BE49-F238E27FC236}">
                <a16:creationId xmlns:a16="http://schemas.microsoft.com/office/drawing/2014/main" id="{D67F40BE-65FE-1777-FE1C-151438E697AE}"/>
              </a:ext>
            </a:extLst>
          </p:cNvPr>
          <p:cNvPicPr>
            <a:picLocks noChangeAspect="1"/>
          </p:cNvPicPr>
          <p:nvPr/>
        </p:nvPicPr>
        <p:blipFill>
          <a:blip r:embed="rId2"/>
          <a:stretch>
            <a:fillRect/>
          </a:stretch>
        </p:blipFill>
        <p:spPr>
          <a:xfrm>
            <a:off x="3829504" y="557257"/>
            <a:ext cx="3137354" cy="4248261"/>
          </a:xfrm>
          <a:prstGeom prst="rect">
            <a:avLst/>
          </a:prstGeom>
        </p:spPr>
      </p:pic>
    </p:spTree>
    <p:extLst>
      <p:ext uri="{BB962C8B-B14F-4D97-AF65-F5344CB8AC3E}">
        <p14:creationId xmlns:p14="http://schemas.microsoft.com/office/powerpoint/2010/main" val="30209157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88320" y="581110"/>
            <a:ext cx="1907895" cy="307777"/>
          </a:xfrm>
          <a:prstGeom prst="rect">
            <a:avLst/>
          </a:prstGeom>
        </p:spPr>
        <p:txBody>
          <a:bodyPr wrap="none">
            <a:spAutoFit/>
          </a:bodyPr>
          <a:lstStyle/>
          <a:p>
            <a:r>
              <a:rPr lang="vi-VN" b="1" dirty="0">
                <a:latin typeface="Times New Roman" panose="02020603050405020304" pitchFamily="18" charset="0"/>
                <a:ea typeface="Times New Roman" panose="02020603050405020304" pitchFamily="18" charset="0"/>
              </a:rPr>
              <a:t>Giao diện trang chính.</a:t>
            </a:r>
            <a:endParaRPr lang="en-US" dirty="0"/>
          </a:p>
        </p:txBody>
      </p:sp>
      <p:sp>
        <p:nvSpPr>
          <p:cNvPr id="3" name="Google Shape;433;p45">
            <a:extLst>
              <a:ext uri="{FF2B5EF4-FFF2-40B4-BE49-F238E27FC236}">
                <a16:creationId xmlns:a16="http://schemas.microsoft.com/office/drawing/2014/main" id="{3394E2D2-DC1F-7BD9-64DE-A6169B89D195}"/>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29</a:t>
            </a:r>
          </a:p>
        </p:txBody>
      </p:sp>
      <p:pic>
        <p:nvPicPr>
          <p:cNvPr id="5" name="Picture 4" descr="A screenshot of a computer&#10;&#10;Description automatically generated">
            <a:extLst>
              <a:ext uri="{FF2B5EF4-FFF2-40B4-BE49-F238E27FC236}">
                <a16:creationId xmlns:a16="http://schemas.microsoft.com/office/drawing/2014/main" id="{D29BFB3C-98A4-170D-2168-89B23EAE6A4C}"/>
              </a:ext>
            </a:extLst>
          </p:cNvPr>
          <p:cNvPicPr>
            <a:picLocks noChangeAspect="1"/>
          </p:cNvPicPr>
          <p:nvPr/>
        </p:nvPicPr>
        <p:blipFill>
          <a:blip r:embed="rId2"/>
          <a:stretch>
            <a:fillRect/>
          </a:stretch>
        </p:blipFill>
        <p:spPr>
          <a:xfrm>
            <a:off x="1691957" y="888887"/>
            <a:ext cx="5760085" cy="3912235"/>
          </a:xfrm>
          <a:prstGeom prst="rect">
            <a:avLst/>
          </a:prstGeom>
        </p:spPr>
      </p:pic>
    </p:spTree>
    <p:extLst>
      <p:ext uri="{BB962C8B-B14F-4D97-AF65-F5344CB8AC3E}">
        <p14:creationId xmlns:p14="http://schemas.microsoft.com/office/powerpoint/2010/main" val="3435745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pic>
        <p:nvPicPr>
          <p:cNvPr id="431" name="Google Shape;431;p45"/>
          <p:cNvPicPr preferRelativeResize="0"/>
          <p:nvPr/>
        </p:nvPicPr>
        <p:blipFill rotWithShape="1">
          <a:blip r:embed="rId3"/>
          <a:srcRect t="79" b="79"/>
          <a:stretch>
            <a:fillRect/>
          </a:stretch>
        </p:blipFill>
        <p:spPr>
          <a:xfrm>
            <a:off x="835448" y="3572551"/>
            <a:ext cx="2169750" cy="1279375"/>
          </a:xfrm>
          <a:prstGeom prst="rect">
            <a:avLst/>
          </a:prstGeom>
          <a:noFill/>
          <a:ln>
            <a:noFill/>
          </a:ln>
        </p:spPr>
      </p:pic>
      <p:pic>
        <p:nvPicPr>
          <p:cNvPr id="435" name="Google Shape;435;p45"/>
          <p:cNvPicPr preferRelativeResize="0"/>
          <p:nvPr/>
        </p:nvPicPr>
        <p:blipFill rotWithShape="1">
          <a:blip r:embed="rId4"/>
          <a:srcRect t="475" b="475"/>
          <a:stretch>
            <a:fillRect/>
          </a:stretch>
        </p:blipFill>
        <p:spPr>
          <a:xfrm rot="1286753">
            <a:off x="1743392" y="2661814"/>
            <a:ext cx="481498" cy="1587647"/>
          </a:xfrm>
          <a:prstGeom prst="rect">
            <a:avLst/>
          </a:prstGeom>
          <a:noFill/>
          <a:ln>
            <a:noFill/>
          </a:ln>
        </p:spPr>
      </p:pic>
      <p:sp>
        <p:nvSpPr>
          <p:cNvPr id="10" name="Google Shape;433;p45"/>
          <p:cNvSpPr txBox="1"/>
          <p:nvPr/>
        </p:nvSpPr>
        <p:spPr>
          <a:xfrm>
            <a:off x="8489934" y="4534337"/>
            <a:ext cx="274711" cy="2729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a:solidFill>
                  <a:srgbClr val="C24445"/>
                </a:solidFill>
                <a:latin typeface="Aref Ruqaa" panose="02000503000000000000"/>
                <a:ea typeface="Aref Ruqaa" panose="02000503000000000000"/>
                <a:cs typeface="Aref Ruqaa" panose="02000503000000000000"/>
                <a:sym typeface="Aref Ruqaa" panose="02000503000000000000"/>
              </a:rPr>
              <a:t>3</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524" name="Google Shape;524;p51"/>
          <p:cNvSpPr txBox="1">
            <a:spLocks noGrp="1"/>
          </p:cNvSpPr>
          <p:nvPr>
            <p:ph type="subTitle" idx="1"/>
          </p:nvPr>
        </p:nvSpPr>
        <p:spPr>
          <a:xfrm>
            <a:off x="2274554" y="227338"/>
            <a:ext cx="3761938" cy="7002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US" sz="3600" b="1" dirty="0" err="1">
                <a:effectLst/>
                <a:latin typeface="Times New Roman" panose="02020603050405020304" pitchFamily="18" charset="0"/>
                <a:ea typeface="Calibri" panose="020F0502020204030204" pitchFamily="34" charset="0"/>
              </a:rPr>
              <a:t>Nội dung báo cáo</a:t>
            </a:r>
            <a:endParaRPr lang="en-US" sz="3600" dirty="0"/>
          </a:p>
        </p:txBody>
      </p:sp>
      <p:sp>
        <p:nvSpPr>
          <p:cNvPr id="4" name="TextBox 3">
            <a:extLst>
              <a:ext uri="{FF2B5EF4-FFF2-40B4-BE49-F238E27FC236}">
                <a16:creationId xmlns:a16="http://schemas.microsoft.com/office/drawing/2014/main" id="{F291BD48-4665-8975-9A5D-133D8F012F56}"/>
              </a:ext>
            </a:extLst>
          </p:cNvPr>
          <p:cNvSpPr txBox="1"/>
          <p:nvPr/>
        </p:nvSpPr>
        <p:spPr>
          <a:xfrm>
            <a:off x="1020217" y="1232922"/>
            <a:ext cx="8123783" cy="2677656"/>
          </a:xfrm>
          <a:prstGeom prst="rect">
            <a:avLst/>
          </a:prstGeom>
          <a:noFill/>
        </p:spPr>
        <p:txBody>
          <a:bodyPr wrap="square">
            <a:spAutoFit/>
          </a:bodyPr>
          <a:lstStyle/>
          <a:p>
            <a:pPr algn="just"/>
            <a:r>
              <a:rPr lang="vi-VN" sz="2400" b="1" dirty="0">
                <a:latin typeface="Times New Roman" panose="02020603050405020304" pitchFamily="18" charset="0"/>
                <a:cs typeface="Times New Roman" panose="02020603050405020304" pitchFamily="18" charset="0"/>
              </a:rPr>
              <a:t>CHƯƠNG 1: GIỚI THIỆU CHUNG VỀ ĐỀ TÀI.</a:t>
            </a:r>
          </a:p>
          <a:p>
            <a:pPr algn="just"/>
            <a:r>
              <a:rPr lang="vi-VN" sz="2400" b="1" dirty="0">
                <a:latin typeface="Times New Roman" panose="02020603050405020304" pitchFamily="18" charset="0"/>
                <a:cs typeface="Times New Roman" panose="02020603050405020304" pitchFamily="18" charset="0"/>
              </a:rPr>
              <a:t>CHƯƠNG 2: </a:t>
            </a:r>
            <a:r>
              <a:rPr lang="vi-VN" sz="2400" b="1" dirty="0">
                <a:solidFill>
                  <a:srgbClr val="000000"/>
                </a:solidFill>
                <a:effectLst/>
                <a:latin typeface="Times New Roman" panose="02020603050405020304" pitchFamily="18" charset="0"/>
                <a:ea typeface="Times New Roman" panose="02020603050405020304" pitchFamily="18" charset="0"/>
              </a:rPr>
              <a:t>CÁC CÔNG NGHỆ 	LIÊN 	QUAN.</a:t>
            </a:r>
          </a:p>
          <a:p>
            <a:pPr algn="just"/>
            <a:r>
              <a:rPr lang="vi-VN" sz="2400" b="1" dirty="0">
                <a:latin typeface="Times New Roman" panose="02020603050405020304" pitchFamily="18" charset="0"/>
                <a:cs typeface="Times New Roman" panose="02020603050405020304" pitchFamily="18" charset="0"/>
              </a:rPr>
              <a:t>CHƯƠNG 3: </a:t>
            </a:r>
            <a:r>
              <a:rPr lang="vi-VN" sz="2400" b="1" dirty="0">
                <a:solidFill>
                  <a:srgbClr val="000000"/>
                </a:solidFill>
                <a:effectLst/>
                <a:latin typeface="Times New Roman" panose="02020603050405020304" pitchFamily="18" charset="0"/>
                <a:ea typeface="Times New Roman" panose="02020603050405020304" pitchFamily="18" charset="0"/>
              </a:rPr>
              <a:t>PHÂN TÍCH VÀ THIẾT KẾ HỆ THỐNG</a:t>
            </a:r>
            <a:r>
              <a:rPr lang="vi-VN" sz="2400" b="1" dirty="0">
                <a:latin typeface="Times New Roman" panose="02020603050405020304" pitchFamily="18" charset="0"/>
                <a:cs typeface="Times New Roman" panose="02020603050405020304" pitchFamily="18" charset="0"/>
              </a:rPr>
              <a:t>. </a:t>
            </a:r>
          </a:p>
          <a:p>
            <a:pPr algn="just"/>
            <a:r>
              <a:rPr lang="vi-VN" sz="2400" b="1" dirty="0">
                <a:latin typeface="Times New Roman" panose="02020603050405020304" pitchFamily="18" charset="0"/>
                <a:cs typeface="Times New Roman" panose="02020603050405020304" pitchFamily="18" charset="0"/>
              </a:rPr>
              <a:t>CHƯƠNG 4: </a:t>
            </a:r>
            <a:r>
              <a:rPr lang="vi-VN" sz="2400" b="1" dirty="0">
                <a:solidFill>
                  <a:srgbClr val="000000"/>
                </a:solidFill>
                <a:effectLst/>
                <a:latin typeface="Times New Roman" panose="02020603050405020304" pitchFamily="18" charset="0"/>
                <a:ea typeface="Times New Roman" panose="02020603050405020304" pitchFamily="18" charset="0"/>
              </a:rPr>
              <a:t>GIAO DIỆN CHỨC NĂNG.</a:t>
            </a:r>
          </a:p>
          <a:p>
            <a:pPr algn="just"/>
            <a:r>
              <a:rPr lang="vi-VN" sz="2400" b="1" dirty="0">
                <a:latin typeface="Times New Roman" panose="02020603050405020304" pitchFamily="18" charset="0"/>
                <a:cs typeface="Times New Roman" panose="02020603050405020304" pitchFamily="18" charset="0"/>
              </a:rPr>
              <a:t>CHƯƠNG 5: </a:t>
            </a:r>
            <a:r>
              <a:rPr lang="vi-VN" sz="24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KẾT LUẬN.</a:t>
            </a:r>
          </a:p>
          <a:p>
            <a:pPr algn="just"/>
            <a:r>
              <a:rPr lang="vi-VN" sz="2400" b="1" dirty="0">
                <a:latin typeface="Times New Roman" panose="02020603050405020304" pitchFamily="18" charset="0"/>
                <a:ea typeface="Times New Roman" panose="02020603050405020304" pitchFamily="18" charset="0"/>
                <a:cs typeface="Times New Roman" panose="02020603050405020304" pitchFamily="18" charset="0"/>
              </a:rPr>
              <a:t>CHƯƠNG 6: TÀI LIỆU THAM KHẢO</a:t>
            </a:r>
            <a:endParaRPr lang="vi-VN" sz="24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endParaRPr lang="vi-V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85333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29261" y="2449411"/>
            <a:ext cx="1798890" cy="324384"/>
          </a:xfrm>
          <a:prstGeom prst="rect">
            <a:avLst/>
          </a:prstGeom>
        </p:spPr>
        <p:txBody>
          <a:bodyPr wrap="none">
            <a:spAutoFit/>
          </a:bodyPr>
          <a:lstStyle/>
          <a:p>
            <a:pPr>
              <a:lnSpc>
                <a:spcPct val="115000"/>
              </a:lnSpc>
              <a:spcAft>
                <a:spcPts val="1000"/>
              </a:spcAft>
            </a:pPr>
            <a:r>
              <a:rPr lang="vi-VN" b="1" dirty="0">
                <a:latin typeface="Times New Roman" panose="02020603050405020304" pitchFamily="18" charset="0"/>
                <a:ea typeface="Times New Roman" panose="02020603050405020304" pitchFamily="18" charset="0"/>
                <a:cs typeface="Times New Roman" panose="02020603050405020304" pitchFamily="18" charset="0"/>
              </a:rPr>
              <a:t>Giao diện Nhân viên.</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2" name="Google Shape;433;p45">
            <a:extLst>
              <a:ext uri="{FF2B5EF4-FFF2-40B4-BE49-F238E27FC236}">
                <a16:creationId xmlns:a16="http://schemas.microsoft.com/office/drawing/2014/main" id="{ED931BB4-FB53-139F-D49B-D5EC42738BD8}"/>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30</a:t>
            </a:r>
          </a:p>
        </p:txBody>
      </p:sp>
      <p:pic>
        <p:nvPicPr>
          <p:cNvPr id="3" name="Picture 2" descr="A screenshot of a computer&#10;&#10;Description automatically generated">
            <a:extLst>
              <a:ext uri="{FF2B5EF4-FFF2-40B4-BE49-F238E27FC236}">
                <a16:creationId xmlns:a16="http://schemas.microsoft.com/office/drawing/2014/main" id="{6637C726-FD8E-6F8A-EFAA-D6C9075F54A2}"/>
              </a:ext>
            </a:extLst>
          </p:cNvPr>
          <p:cNvPicPr>
            <a:picLocks noChangeAspect="1"/>
          </p:cNvPicPr>
          <p:nvPr/>
        </p:nvPicPr>
        <p:blipFill>
          <a:blip r:embed="rId2"/>
          <a:stretch>
            <a:fillRect/>
          </a:stretch>
        </p:blipFill>
        <p:spPr>
          <a:xfrm>
            <a:off x="2489126" y="644207"/>
            <a:ext cx="5760085" cy="3855085"/>
          </a:xfrm>
          <a:prstGeom prst="rect">
            <a:avLst/>
          </a:prstGeom>
        </p:spPr>
      </p:pic>
    </p:spTree>
    <p:extLst>
      <p:ext uri="{BB962C8B-B14F-4D97-AF65-F5344CB8AC3E}">
        <p14:creationId xmlns:p14="http://schemas.microsoft.com/office/powerpoint/2010/main" val="33145230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85299" y="2274736"/>
            <a:ext cx="1858201" cy="307777"/>
          </a:xfrm>
          <a:prstGeom prst="rect">
            <a:avLst/>
          </a:prstGeom>
        </p:spPr>
        <p:txBody>
          <a:bodyPr wrap="none">
            <a:spAutoFit/>
          </a:bodyPr>
          <a:lstStyle/>
          <a:p>
            <a:r>
              <a:rPr lang="vi-VN" b="1" dirty="0">
                <a:latin typeface="Times New Roman" panose="02020603050405020304" pitchFamily="18" charset="0"/>
                <a:ea typeface="Times New Roman" panose="02020603050405020304" pitchFamily="18" charset="0"/>
              </a:rPr>
              <a:t>Giao diện Nhập hàng.</a:t>
            </a:r>
            <a:endParaRPr lang="en-US" dirty="0"/>
          </a:p>
        </p:txBody>
      </p:sp>
      <p:sp>
        <p:nvSpPr>
          <p:cNvPr id="2" name="Google Shape;433;p45">
            <a:extLst>
              <a:ext uri="{FF2B5EF4-FFF2-40B4-BE49-F238E27FC236}">
                <a16:creationId xmlns:a16="http://schemas.microsoft.com/office/drawing/2014/main" id="{99FDE1DB-ABA7-84B8-6BEC-EF0CECC3657F}"/>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31</a:t>
            </a:r>
          </a:p>
        </p:txBody>
      </p:sp>
      <p:pic>
        <p:nvPicPr>
          <p:cNvPr id="3" name="Picture 2" descr="A screenshot of a computer&#10;&#10;Description automatically generated">
            <a:extLst>
              <a:ext uri="{FF2B5EF4-FFF2-40B4-BE49-F238E27FC236}">
                <a16:creationId xmlns:a16="http://schemas.microsoft.com/office/drawing/2014/main" id="{5FB5750D-8F9C-DDF6-0350-E6F46EB3FF20}"/>
              </a:ext>
            </a:extLst>
          </p:cNvPr>
          <p:cNvPicPr>
            <a:picLocks noChangeAspect="1"/>
          </p:cNvPicPr>
          <p:nvPr/>
        </p:nvPicPr>
        <p:blipFill>
          <a:blip r:embed="rId2"/>
          <a:stretch>
            <a:fillRect/>
          </a:stretch>
        </p:blipFill>
        <p:spPr>
          <a:xfrm>
            <a:off x="2443500" y="506242"/>
            <a:ext cx="5760085" cy="3990340"/>
          </a:xfrm>
          <a:prstGeom prst="rect">
            <a:avLst/>
          </a:prstGeom>
        </p:spPr>
      </p:pic>
    </p:spTree>
    <p:extLst>
      <p:ext uri="{BB962C8B-B14F-4D97-AF65-F5344CB8AC3E}">
        <p14:creationId xmlns:p14="http://schemas.microsoft.com/office/powerpoint/2010/main" val="36640562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05786" y="2211128"/>
            <a:ext cx="1739579" cy="307777"/>
          </a:xfrm>
          <a:prstGeom prst="rect">
            <a:avLst/>
          </a:prstGeom>
        </p:spPr>
        <p:txBody>
          <a:bodyPr wrap="none">
            <a:spAutoFit/>
          </a:bodyPr>
          <a:lstStyle/>
          <a:p>
            <a:r>
              <a:rPr lang="vi-VN" b="1" dirty="0">
                <a:latin typeface="Times New Roman" panose="02020603050405020304" pitchFamily="18" charset="0"/>
                <a:ea typeface="Times New Roman" panose="02020603050405020304" pitchFamily="18" charset="0"/>
              </a:rPr>
              <a:t>Giao diện Thống kê.</a:t>
            </a:r>
            <a:endParaRPr lang="en-US" dirty="0"/>
          </a:p>
        </p:txBody>
      </p:sp>
      <p:sp>
        <p:nvSpPr>
          <p:cNvPr id="2" name="Google Shape;433;p45">
            <a:extLst>
              <a:ext uri="{FF2B5EF4-FFF2-40B4-BE49-F238E27FC236}">
                <a16:creationId xmlns:a16="http://schemas.microsoft.com/office/drawing/2014/main" id="{C852829A-CDE6-58C2-73DF-8984C5BD3585}"/>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32</a:t>
            </a:r>
          </a:p>
        </p:txBody>
      </p:sp>
      <p:pic>
        <p:nvPicPr>
          <p:cNvPr id="3" name="Picture 2" descr="A screenshot of a computer&#10;&#10;Description automatically generated">
            <a:extLst>
              <a:ext uri="{FF2B5EF4-FFF2-40B4-BE49-F238E27FC236}">
                <a16:creationId xmlns:a16="http://schemas.microsoft.com/office/drawing/2014/main" id="{DAD2CA4A-194C-C75D-400B-9E2CCB762236}"/>
              </a:ext>
            </a:extLst>
          </p:cNvPr>
          <p:cNvPicPr>
            <a:picLocks noChangeAspect="1"/>
          </p:cNvPicPr>
          <p:nvPr/>
        </p:nvPicPr>
        <p:blipFill>
          <a:blip r:embed="rId2"/>
          <a:stretch>
            <a:fillRect/>
          </a:stretch>
        </p:blipFill>
        <p:spPr>
          <a:xfrm>
            <a:off x="2410972" y="779322"/>
            <a:ext cx="5760085" cy="3479165"/>
          </a:xfrm>
          <a:prstGeom prst="rect">
            <a:avLst/>
          </a:prstGeom>
        </p:spPr>
      </p:pic>
    </p:spTree>
    <p:extLst>
      <p:ext uri="{BB962C8B-B14F-4D97-AF65-F5344CB8AC3E}">
        <p14:creationId xmlns:p14="http://schemas.microsoft.com/office/powerpoint/2010/main" val="28878537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62471" y="2232166"/>
            <a:ext cx="1728358" cy="307777"/>
          </a:xfrm>
          <a:prstGeom prst="rect">
            <a:avLst/>
          </a:prstGeom>
        </p:spPr>
        <p:txBody>
          <a:bodyPr wrap="none">
            <a:spAutoFit/>
          </a:bodyPr>
          <a:lstStyle/>
          <a:p>
            <a:r>
              <a:rPr lang="vi-VN" b="1" dirty="0">
                <a:latin typeface="Times New Roman" panose="02020603050405020304" pitchFamily="18" charset="0"/>
                <a:ea typeface="Times New Roman" panose="02020603050405020304" pitchFamily="18" charset="0"/>
              </a:rPr>
              <a:t>Giao diện bán hàng.</a:t>
            </a:r>
            <a:endParaRPr lang="en-US" dirty="0"/>
          </a:p>
        </p:txBody>
      </p:sp>
      <p:sp>
        <p:nvSpPr>
          <p:cNvPr id="2" name="Google Shape;433;p45">
            <a:extLst>
              <a:ext uri="{FF2B5EF4-FFF2-40B4-BE49-F238E27FC236}">
                <a16:creationId xmlns:a16="http://schemas.microsoft.com/office/drawing/2014/main" id="{A78BFD5F-2F51-E0E4-D0D2-0175DC69DB9B}"/>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33</a:t>
            </a:r>
          </a:p>
        </p:txBody>
      </p:sp>
      <p:pic>
        <p:nvPicPr>
          <p:cNvPr id="3" name="Picture 2" descr="A screenshot of a computer&#10;&#10;Description automatically generated">
            <a:extLst>
              <a:ext uri="{FF2B5EF4-FFF2-40B4-BE49-F238E27FC236}">
                <a16:creationId xmlns:a16="http://schemas.microsoft.com/office/drawing/2014/main" id="{2A2985C9-2897-09EF-3B72-4D2CDD4640D4}"/>
              </a:ext>
            </a:extLst>
          </p:cNvPr>
          <p:cNvPicPr>
            <a:picLocks noChangeAspect="1"/>
          </p:cNvPicPr>
          <p:nvPr/>
        </p:nvPicPr>
        <p:blipFill>
          <a:blip r:embed="rId2"/>
          <a:stretch>
            <a:fillRect/>
          </a:stretch>
        </p:blipFill>
        <p:spPr>
          <a:xfrm>
            <a:off x="2390829" y="444760"/>
            <a:ext cx="5760085" cy="4190365"/>
          </a:xfrm>
          <a:prstGeom prst="rect">
            <a:avLst/>
          </a:prstGeom>
        </p:spPr>
      </p:pic>
    </p:spTree>
    <p:extLst>
      <p:ext uri="{BB962C8B-B14F-4D97-AF65-F5344CB8AC3E}">
        <p14:creationId xmlns:p14="http://schemas.microsoft.com/office/powerpoint/2010/main" val="1526987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pic>
        <p:nvPicPr>
          <p:cNvPr id="519" name="Google Shape;519;p51"/>
          <p:cNvPicPr preferRelativeResize="0"/>
          <p:nvPr/>
        </p:nvPicPr>
        <p:blipFill rotWithShape="1">
          <a:blip r:embed="rId3">
            <a:alphaModFix amt="56000"/>
          </a:blip>
          <a:srcRect l="14508" t="32951" r="10161" b="23799"/>
          <a:stretch>
            <a:fillRect/>
          </a:stretch>
        </p:blipFill>
        <p:spPr>
          <a:xfrm>
            <a:off x="4028913" y="2553616"/>
            <a:ext cx="4822100" cy="841800"/>
          </a:xfrm>
          <a:prstGeom prst="rect">
            <a:avLst/>
          </a:prstGeom>
          <a:noFill/>
          <a:ln>
            <a:noFill/>
          </a:ln>
        </p:spPr>
      </p:pic>
      <p:pic>
        <p:nvPicPr>
          <p:cNvPr id="520" name="Google Shape;520;p51"/>
          <p:cNvPicPr preferRelativeResize="0"/>
          <p:nvPr/>
        </p:nvPicPr>
        <p:blipFill>
          <a:blip r:embed="rId4"/>
          <a:stretch>
            <a:fillRect/>
          </a:stretch>
        </p:blipFill>
        <p:spPr>
          <a:xfrm rot="5400000" flipH="1">
            <a:off x="-611487" y="-143432"/>
            <a:ext cx="5642825" cy="5642825"/>
          </a:xfrm>
          <a:prstGeom prst="rect">
            <a:avLst/>
          </a:prstGeom>
          <a:noFill/>
          <a:ln>
            <a:noFill/>
          </a:ln>
        </p:spPr>
      </p:pic>
      <p:pic>
        <p:nvPicPr>
          <p:cNvPr id="525" name="Google Shape;525;p51"/>
          <p:cNvPicPr preferRelativeResize="0"/>
          <p:nvPr/>
        </p:nvPicPr>
        <p:blipFill>
          <a:blip r:embed="rId5"/>
          <a:stretch>
            <a:fillRect/>
          </a:stretch>
        </p:blipFill>
        <p:spPr>
          <a:xfrm>
            <a:off x="985893" y="2030652"/>
            <a:ext cx="2770349" cy="2269625"/>
          </a:xfrm>
          <a:prstGeom prst="rect">
            <a:avLst/>
          </a:prstGeom>
          <a:noFill/>
          <a:ln>
            <a:noFill/>
          </a:ln>
        </p:spPr>
      </p:pic>
      <p:pic>
        <p:nvPicPr>
          <p:cNvPr id="526" name="Google Shape;526;p51"/>
          <p:cNvPicPr preferRelativeResize="0"/>
          <p:nvPr/>
        </p:nvPicPr>
        <p:blipFill>
          <a:blip r:embed="rId6"/>
          <a:stretch>
            <a:fillRect/>
          </a:stretch>
        </p:blipFill>
        <p:spPr>
          <a:xfrm>
            <a:off x="2662718" y="1335666"/>
            <a:ext cx="949900" cy="1638850"/>
          </a:xfrm>
          <a:prstGeom prst="rect">
            <a:avLst/>
          </a:prstGeom>
          <a:noFill/>
          <a:ln>
            <a:noFill/>
          </a:ln>
        </p:spPr>
      </p:pic>
      <p:pic>
        <p:nvPicPr>
          <p:cNvPr id="527" name="Google Shape;527;p51"/>
          <p:cNvPicPr preferRelativeResize="0"/>
          <p:nvPr/>
        </p:nvPicPr>
        <p:blipFill>
          <a:blip r:embed="rId7"/>
          <a:stretch>
            <a:fillRect/>
          </a:stretch>
        </p:blipFill>
        <p:spPr>
          <a:xfrm>
            <a:off x="8230472" y="4440350"/>
            <a:ext cx="837854" cy="841800"/>
          </a:xfrm>
          <a:prstGeom prst="rect">
            <a:avLst/>
          </a:prstGeom>
          <a:noFill/>
          <a:ln>
            <a:noFill/>
          </a:ln>
        </p:spPr>
      </p:pic>
      <p:pic>
        <p:nvPicPr>
          <p:cNvPr id="528" name="Google Shape;528;p51"/>
          <p:cNvPicPr preferRelativeResize="0"/>
          <p:nvPr/>
        </p:nvPicPr>
        <p:blipFill rotWithShape="1">
          <a:blip r:embed="rId8"/>
          <a:srcRect l="357" r="347"/>
          <a:stretch>
            <a:fillRect/>
          </a:stretch>
        </p:blipFill>
        <p:spPr>
          <a:xfrm rot="10800000">
            <a:off x="7799302" y="34625"/>
            <a:ext cx="1344700" cy="964301"/>
          </a:xfrm>
          <a:prstGeom prst="rect">
            <a:avLst/>
          </a:prstGeom>
          <a:noFill/>
          <a:ln>
            <a:noFill/>
          </a:ln>
        </p:spPr>
      </p:pic>
      <p:pic>
        <p:nvPicPr>
          <p:cNvPr id="529" name="Google Shape;529;p51"/>
          <p:cNvPicPr preferRelativeResize="0"/>
          <p:nvPr/>
        </p:nvPicPr>
        <p:blipFill>
          <a:blip r:embed="rId9"/>
          <a:stretch>
            <a:fillRect/>
          </a:stretch>
        </p:blipFill>
        <p:spPr>
          <a:xfrm>
            <a:off x="-124627" y="4036156"/>
            <a:ext cx="837850" cy="1144832"/>
          </a:xfrm>
          <a:prstGeom prst="rect">
            <a:avLst/>
          </a:prstGeom>
          <a:noFill/>
          <a:ln>
            <a:noFill/>
          </a:ln>
        </p:spPr>
      </p:pic>
      <p:pic>
        <p:nvPicPr>
          <p:cNvPr id="530" name="Google Shape;530;p51"/>
          <p:cNvPicPr preferRelativeResize="0"/>
          <p:nvPr/>
        </p:nvPicPr>
        <p:blipFill rotWithShape="1">
          <a:blip r:embed="rId8"/>
          <a:srcRect l="357" r="347"/>
          <a:stretch>
            <a:fillRect/>
          </a:stretch>
        </p:blipFill>
        <p:spPr>
          <a:xfrm rot="10800000" flipH="1">
            <a:off x="2" y="57350"/>
            <a:ext cx="1344700" cy="964301"/>
          </a:xfrm>
          <a:prstGeom prst="rect">
            <a:avLst/>
          </a:prstGeom>
          <a:noFill/>
          <a:ln>
            <a:noFill/>
          </a:ln>
        </p:spPr>
      </p:pic>
      <p:sp>
        <p:nvSpPr>
          <p:cNvPr id="2" name="Google Shape;433;p45">
            <a:extLst>
              <a:ext uri="{FF2B5EF4-FFF2-40B4-BE49-F238E27FC236}">
                <a16:creationId xmlns:a16="http://schemas.microsoft.com/office/drawing/2014/main" id="{7A86A8ED-36CA-9A7F-76ED-30ABD1018FAE}"/>
              </a:ext>
            </a:extLst>
          </p:cNvPr>
          <p:cNvSpPr txBox="1"/>
          <p:nvPr/>
        </p:nvSpPr>
        <p:spPr>
          <a:xfrm>
            <a:off x="8489934" y="4534337"/>
            <a:ext cx="453763" cy="30717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dirty="0">
                <a:solidFill>
                  <a:srgbClr val="C24445"/>
                </a:solidFill>
                <a:latin typeface="Aref Ruqaa" panose="02000503000000000000"/>
                <a:ea typeface="Aref Ruqaa" panose="02000503000000000000"/>
                <a:cs typeface="Aref Ruqaa" panose="02000503000000000000"/>
                <a:sym typeface="Aref Ruqaa" panose="02000503000000000000"/>
              </a:rPr>
              <a:t>34</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4" name="Rectangle 3"/>
          <p:cNvSpPr/>
          <p:nvPr/>
        </p:nvSpPr>
        <p:spPr>
          <a:xfrm>
            <a:off x="3612618" y="2367879"/>
            <a:ext cx="4761477" cy="741934"/>
          </a:xfrm>
          <a:prstGeom prst="rect">
            <a:avLst/>
          </a:prstGeom>
        </p:spPr>
        <p:txBody>
          <a:bodyPr wrap="square">
            <a:spAutoFit/>
          </a:bodyPr>
          <a:lstStyle/>
          <a:p>
            <a:pPr algn="ctr">
              <a:lnSpc>
                <a:spcPct val="150000"/>
              </a:lnSpc>
              <a:spcBef>
                <a:spcPts val="1200"/>
              </a:spcBef>
            </a:pPr>
            <a:r>
              <a:rPr lang="vi-VN" sz="3000" b="1">
                <a:latin typeface="Times New Roman" panose="02020603050405020304" pitchFamily="18" charset="0"/>
                <a:ea typeface="Times New Roman" panose="02020603050405020304" pitchFamily="18" charset="0"/>
                <a:cs typeface="Times New Roman" panose="02020603050405020304" pitchFamily="18" charset="0"/>
              </a:rPr>
              <a:t>CHƯƠNG 5: </a:t>
            </a:r>
            <a:r>
              <a:rPr lang="vi-VN" sz="3200"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KẾT LUẬN</a:t>
            </a:r>
            <a:endParaRPr lang="en-US" sz="3000" b="1" kern="0" dirty="0">
              <a:solidFill>
                <a:srgbClr val="365F9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84441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pic>
        <p:nvPicPr>
          <p:cNvPr id="542" name="Google Shape;542;p52"/>
          <p:cNvPicPr preferRelativeResize="0"/>
          <p:nvPr/>
        </p:nvPicPr>
        <p:blipFill>
          <a:blip r:embed="rId3"/>
          <a:stretch>
            <a:fillRect/>
          </a:stretch>
        </p:blipFill>
        <p:spPr>
          <a:xfrm>
            <a:off x="463037" y="352753"/>
            <a:ext cx="513926" cy="1157501"/>
          </a:xfrm>
          <a:prstGeom prst="rect">
            <a:avLst/>
          </a:prstGeom>
          <a:noFill/>
          <a:ln>
            <a:noFill/>
          </a:ln>
        </p:spPr>
      </p:pic>
      <p:pic>
        <p:nvPicPr>
          <p:cNvPr id="544" name="Google Shape;544;p52"/>
          <p:cNvPicPr preferRelativeResize="0"/>
          <p:nvPr/>
        </p:nvPicPr>
        <p:blipFill>
          <a:blip r:embed="rId4"/>
          <a:stretch>
            <a:fillRect/>
          </a:stretch>
        </p:blipFill>
        <p:spPr>
          <a:xfrm>
            <a:off x="8342504" y="3199841"/>
            <a:ext cx="574600" cy="991346"/>
          </a:xfrm>
          <a:prstGeom prst="rect">
            <a:avLst/>
          </a:prstGeom>
          <a:noFill/>
          <a:ln>
            <a:noFill/>
          </a:ln>
        </p:spPr>
      </p:pic>
      <p:sp>
        <p:nvSpPr>
          <p:cNvPr id="9" name="Google Shape;433;p45"/>
          <p:cNvSpPr txBox="1"/>
          <p:nvPr/>
        </p:nvSpPr>
        <p:spPr>
          <a:xfrm>
            <a:off x="8342504" y="4534337"/>
            <a:ext cx="422141" cy="2729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dirty="0">
                <a:solidFill>
                  <a:srgbClr val="C24445"/>
                </a:solidFill>
                <a:latin typeface="Aref Ruqaa" panose="02000503000000000000"/>
                <a:ea typeface="Aref Ruqaa" panose="02000503000000000000"/>
                <a:cs typeface="Aref Ruqaa" panose="02000503000000000000"/>
                <a:sym typeface="Aref Ruqaa" panose="02000503000000000000"/>
              </a:rPr>
              <a:t>35</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4" name="Google Shape;535;p52">
            <a:extLst>
              <a:ext uri="{FF2B5EF4-FFF2-40B4-BE49-F238E27FC236}">
                <a16:creationId xmlns:a16="http://schemas.microsoft.com/office/drawing/2014/main" id="{A0AF6A50-B005-BA65-BF52-A694F42E1578}"/>
              </a:ext>
            </a:extLst>
          </p:cNvPr>
          <p:cNvSpPr txBox="1">
            <a:spLocks/>
          </p:cNvSpPr>
          <p:nvPr/>
        </p:nvSpPr>
        <p:spPr>
          <a:xfrm>
            <a:off x="976963" y="3722373"/>
            <a:ext cx="7447037" cy="99134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000"/>
              <a:buFont typeface="Aref Ruqaa" panose="02000503000000000000"/>
              <a:buNone/>
              <a:defRPr sz="2000" b="0" i="0" u="none" strike="noStrike" cap="none">
                <a:solidFill>
                  <a:schemeClr val="dk2"/>
                </a:solidFill>
                <a:latin typeface="Aref Ruqaa" panose="02000503000000000000"/>
                <a:ea typeface="Aref Ruqaa" panose="02000503000000000000"/>
                <a:cs typeface="Aref Ruqaa" panose="02000503000000000000"/>
                <a:sym typeface="Aref Ruqaa" panose="02000503000000000000"/>
              </a:defRPr>
            </a:lvl1pPr>
            <a:lvl2pPr marR="0" lvl="1"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algn="just"/>
            <a:endParaRPr lang="en-US" sz="1900" dirty="0">
              <a:solidFill>
                <a:srgbClr val="000000"/>
              </a:solidFill>
              <a:latin typeface="Times New Roman" panose="02020603050405020304" pitchFamily="18" charset="0"/>
              <a:ea typeface="Nunito"/>
              <a:cs typeface="Times New Roman" panose="02020603050405020304" pitchFamily="18" charset="0"/>
            </a:endParaRPr>
          </a:p>
        </p:txBody>
      </p:sp>
      <p:sp>
        <p:nvSpPr>
          <p:cNvPr id="5" name="Rectangle 4"/>
          <p:cNvSpPr/>
          <p:nvPr/>
        </p:nvSpPr>
        <p:spPr>
          <a:xfrm>
            <a:off x="570384" y="1201936"/>
            <a:ext cx="8110579" cy="2950744"/>
          </a:xfrm>
          <a:prstGeom prst="rect">
            <a:avLst/>
          </a:prstGeom>
        </p:spPr>
        <p:txBody>
          <a:bodyPr wrap="square">
            <a:spAutoFit/>
          </a:bodyPr>
          <a:lstStyle/>
          <a:p>
            <a:pPr marL="342900" lvl="0" indent="-342900" algn="just">
              <a:lnSpc>
                <a:spcPct val="150000"/>
              </a:lnSpc>
              <a:buFont typeface="Symbol" panose="05050102010706020507" pitchFamily="18" charset="2"/>
              <a:buChar char=""/>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Đã thành công trong việc tích hợp hệ thống quản lý thông tin khách hàng với các hệ thống khác trong cửa hàng, giúp tối ưu hóa quy trình làm việc và tránh sự trùng lặp thông tin.</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Đã xây dựng hệ thống với các biện pháp bảo mật mạnh mẽ và đảm bảo tuân thủ đầy đủ các quy định pháp luật và chuẩn mực về bảo mật thông tin.</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Thiết kế được giao diện người dùng mát mắt.</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Hỗ trợ được quản lý thông  tin khách hàng và nhân viên.</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999669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pic>
        <p:nvPicPr>
          <p:cNvPr id="519" name="Google Shape;519;p51"/>
          <p:cNvPicPr preferRelativeResize="0"/>
          <p:nvPr/>
        </p:nvPicPr>
        <p:blipFill rotWithShape="1">
          <a:blip r:embed="rId3">
            <a:alphaModFix amt="56000"/>
          </a:blip>
          <a:srcRect l="14508" t="32951" r="10161" b="23799"/>
          <a:stretch>
            <a:fillRect/>
          </a:stretch>
        </p:blipFill>
        <p:spPr>
          <a:xfrm>
            <a:off x="4028913" y="2553616"/>
            <a:ext cx="4822100" cy="841800"/>
          </a:xfrm>
          <a:prstGeom prst="rect">
            <a:avLst/>
          </a:prstGeom>
          <a:noFill/>
          <a:ln>
            <a:noFill/>
          </a:ln>
        </p:spPr>
      </p:pic>
      <p:pic>
        <p:nvPicPr>
          <p:cNvPr id="520" name="Google Shape;520;p51"/>
          <p:cNvPicPr preferRelativeResize="0"/>
          <p:nvPr/>
        </p:nvPicPr>
        <p:blipFill>
          <a:blip r:embed="rId4"/>
          <a:stretch>
            <a:fillRect/>
          </a:stretch>
        </p:blipFill>
        <p:spPr>
          <a:xfrm rot="5400000" flipH="1">
            <a:off x="-611487" y="-143432"/>
            <a:ext cx="5642825" cy="5642825"/>
          </a:xfrm>
          <a:prstGeom prst="rect">
            <a:avLst/>
          </a:prstGeom>
          <a:noFill/>
          <a:ln>
            <a:noFill/>
          </a:ln>
        </p:spPr>
      </p:pic>
      <p:pic>
        <p:nvPicPr>
          <p:cNvPr id="525" name="Google Shape;525;p51"/>
          <p:cNvPicPr preferRelativeResize="0"/>
          <p:nvPr/>
        </p:nvPicPr>
        <p:blipFill>
          <a:blip r:embed="rId5"/>
          <a:stretch>
            <a:fillRect/>
          </a:stretch>
        </p:blipFill>
        <p:spPr>
          <a:xfrm>
            <a:off x="985893" y="2030652"/>
            <a:ext cx="2770349" cy="2269625"/>
          </a:xfrm>
          <a:prstGeom prst="rect">
            <a:avLst/>
          </a:prstGeom>
          <a:noFill/>
          <a:ln>
            <a:noFill/>
          </a:ln>
        </p:spPr>
      </p:pic>
      <p:pic>
        <p:nvPicPr>
          <p:cNvPr id="526" name="Google Shape;526;p51"/>
          <p:cNvPicPr preferRelativeResize="0"/>
          <p:nvPr/>
        </p:nvPicPr>
        <p:blipFill>
          <a:blip r:embed="rId6"/>
          <a:stretch>
            <a:fillRect/>
          </a:stretch>
        </p:blipFill>
        <p:spPr>
          <a:xfrm>
            <a:off x="2662718" y="1335666"/>
            <a:ext cx="949900" cy="1638850"/>
          </a:xfrm>
          <a:prstGeom prst="rect">
            <a:avLst/>
          </a:prstGeom>
          <a:noFill/>
          <a:ln>
            <a:noFill/>
          </a:ln>
        </p:spPr>
      </p:pic>
      <p:pic>
        <p:nvPicPr>
          <p:cNvPr id="527" name="Google Shape;527;p51"/>
          <p:cNvPicPr preferRelativeResize="0"/>
          <p:nvPr/>
        </p:nvPicPr>
        <p:blipFill>
          <a:blip r:embed="rId7"/>
          <a:stretch>
            <a:fillRect/>
          </a:stretch>
        </p:blipFill>
        <p:spPr>
          <a:xfrm>
            <a:off x="8230472" y="4440350"/>
            <a:ext cx="837854" cy="841800"/>
          </a:xfrm>
          <a:prstGeom prst="rect">
            <a:avLst/>
          </a:prstGeom>
          <a:noFill/>
          <a:ln>
            <a:noFill/>
          </a:ln>
        </p:spPr>
      </p:pic>
      <p:pic>
        <p:nvPicPr>
          <p:cNvPr id="528" name="Google Shape;528;p51"/>
          <p:cNvPicPr preferRelativeResize="0"/>
          <p:nvPr/>
        </p:nvPicPr>
        <p:blipFill rotWithShape="1">
          <a:blip r:embed="rId8"/>
          <a:srcRect l="357" r="347"/>
          <a:stretch>
            <a:fillRect/>
          </a:stretch>
        </p:blipFill>
        <p:spPr>
          <a:xfrm rot="10800000">
            <a:off x="7799302" y="34625"/>
            <a:ext cx="1344700" cy="964301"/>
          </a:xfrm>
          <a:prstGeom prst="rect">
            <a:avLst/>
          </a:prstGeom>
          <a:noFill/>
          <a:ln>
            <a:noFill/>
          </a:ln>
        </p:spPr>
      </p:pic>
      <p:pic>
        <p:nvPicPr>
          <p:cNvPr id="529" name="Google Shape;529;p51"/>
          <p:cNvPicPr preferRelativeResize="0"/>
          <p:nvPr/>
        </p:nvPicPr>
        <p:blipFill>
          <a:blip r:embed="rId9"/>
          <a:stretch>
            <a:fillRect/>
          </a:stretch>
        </p:blipFill>
        <p:spPr>
          <a:xfrm>
            <a:off x="-124627" y="4036156"/>
            <a:ext cx="837850" cy="1144832"/>
          </a:xfrm>
          <a:prstGeom prst="rect">
            <a:avLst/>
          </a:prstGeom>
          <a:noFill/>
          <a:ln>
            <a:noFill/>
          </a:ln>
        </p:spPr>
      </p:pic>
      <p:pic>
        <p:nvPicPr>
          <p:cNvPr id="530" name="Google Shape;530;p51"/>
          <p:cNvPicPr preferRelativeResize="0"/>
          <p:nvPr/>
        </p:nvPicPr>
        <p:blipFill rotWithShape="1">
          <a:blip r:embed="rId8"/>
          <a:srcRect l="357" r="347"/>
          <a:stretch>
            <a:fillRect/>
          </a:stretch>
        </p:blipFill>
        <p:spPr>
          <a:xfrm rot="10800000" flipH="1">
            <a:off x="2" y="57350"/>
            <a:ext cx="1344700" cy="964301"/>
          </a:xfrm>
          <a:prstGeom prst="rect">
            <a:avLst/>
          </a:prstGeom>
          <a:noFill/>
          <a:ln>
            <a:noFill/>
          </a:ln>
        </p:spPr>
      </p:pic>
      <p:sp>
        <p:nvSpPr>
          <p:cNvPr id="2" name="Google Shape;433;p45">
            <a:extLst>
              <a:ext uri="{FF2B5EF4-FFF2-40B4-BE49-F238E27FC236}">
                <a16:creationId xmlns:a16="http://schemas.microsoft.com/office/drawing/2014/main" id="{7A86A8ED-36CA-9A7F-76ED-30ABD1018FAE}"/>
              </a:ext>
            </a:extLst>
          </p:cNvPr>
          <p:cNvSpPr txBox="1"/>
          <p:nvPr/>
        </p:nvSpPr>
        <p:spPr>
          <a:xfrm>
            <a:off x="8489934" y="4534337"/>
            <a:ext cx="453763" cy="30717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dirty="0">
                <a:solidFill>
                  <a:srgbClr val="C24445"/>
                </a:solidFill>
                <a:latin typeface="Aref Ruqaa" panose="02000503000000000000"/>
                <a:ea typeface="Aref Ruqaa" panose="02000503000000000000"/>
                <a:cs typeface="Aref Ruqaa" panose="02000503000000000000"/>
                <a:sym typeface="Aref Ruqaa" panose="02000503000000000000"/>
              </a:rPr>
              <a:t>36</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4" name="Rectangle 3"/>
          <p:cNvSpPr/>
          <p:nvPr/>
        </p:nvSpPr>
        <p:spPr>
          <a:xfrm>
            <a:off x="3612618" y="2367879"/>
            <a:ext cx="4761477" cy="1480598"/>
          </a:xfrm>
          <a:prstGeom prst="rect">
            <a:avLst/>
          </a:prstGeom>
        </p:spPr>
        <p:txBody>
          <a:bodyPr wrap="square">
            <a:spAutoFit/>
          </a:bodyPr>
          <a:lstStyle/>
          <a:p>
            <a:pPr algn="ctr">
              <a:lnSpc>
                <a:spcPct val="150000"/>
              </a:lnSpc>
              <a:spcBef>
                <a:spcPts val="1200"/>
              </a:spcBef>
            </a:pPr>
            <a:r>
              <a:rPr lang="vi-VN" sz="3000" b="1" dirty="0">
                <a:latin typeface="Times New Roman" panose="02020603050405020304" pitchFamily="18" charset="0"/>
                <a:ea typeface="Times New Roman" panose="02020603050405020304" pitchFamily="18" charset="0"/>
                <a:cs typeface="Times New Roman" panose="02020603050405020304" pitchFamily="18" charset="0"/>
              </a:rPr>
              <a:t>CHƯƠNG 6: </a:t>
            </a:r>
            <a:r>
              <a:rPr lang="vi-VN" sz="3200" b="1" dirty="0">
                <a:latin typeface="Times New Roman" panose="02020603050405020304" pitchFamily="18" charset="0"/>
                <a:ea typeface="Times New Roman" panose="02020603050405020304" pitchFamily="18" charset="0"/>
                <a:cs typeface="Times New Roman" panose="02020603050405020304" pitchFamily="18" charset="0"/>
              </a:rPr>
              <a:t>TÀI LIỆU THAM KHẢO</a:t>
            </a:r>
            <a:endParaRPr lang="en-US" sz="3000" b="1" kern="0" dirty="0">
              <a:solidFill>
                <a:srgbClr val="365F9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81108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pic>
        <p:nvPicPr>
          <p:cNvPr id="431" name="Google Shape;431;p45"/>
          <p:cNvPicPr preferRelativeResize="0"/>
          <p:nvPr/>
        </p:nvPicPr>
        <p:blipFill rotWithShape="1">
          <a:blip r:embed="rId3"/>
          <a:srcRect t="79" b="79"/>
          <a:stretch>
            <a:fillRect/>
          </a:stretch>
        </p:blipFill>
        <p:spPr>
          <a:xfrm>
            <a:off x="6393602" y="3408547"/>
            <a:ext cx="2169750" cy="1279375"/>
          </a:xfrm>
          <a:prstGeom prst="rect">
            <a:avLst/>
          </a:prstGeom>
          <a:noFill/>
          <a:ln>
            <a:noFill/>
          </a:ln>
        </p:spPr>
      </p:pic>
      <p:pic>
        <p:nvPicPr>
          <p:cNvPr id="435" name="Google Shape;435;p45"/>
          <p:cNvPicPr preferRelativeResize="0"/>
          <p:nvPr/>
        </p:nvPicPr>
        <p:blipFill rotWithShape="1">
          <a:blip r:embed="rId4"/>
          <a:srcRect t="475" b="475"/>
          <a:stretch>
            <a:fillRect/>
          </a:stretch>
        </p:blipFill>
        <p:spPr>
          <a:xfrm rot="1286753">
            <a:off x="7752048" y="2298039"/>
            <a:ext cx="481498" cy="1587647"/>
          </a:xfrm>
          <a:prstGeom prst="rect">
            <a:avLst/>
          </a:prstGeom>
          <a:noFill/>
          <a:ln>
            <a:noFill/>
          </a:ln>
        </p:spPr>
      </p:pic>
      <p:sp>
        <p:nvSpPr>
          <p:cNvPr id="524" name="Google Shape;524;p51"/>
          <p:cNvSpPr txBox="1">
            <a:spLocks noGrp="1"/>
          </p:cNvSpPr>
          <p:nvPr>
            <p:ph type="subTitle" idx="1"/>
          </p:nvPr>
        </p:nvSpPr>
        <p:spPr>
          <a:xfrm>
            <a:off x="2691030" y="455578"/>
            <a:ext cx="4323723" cy="7002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vi-VN" sz="3600" b="1">
                <a:effectLst/>
                <a:latin typeface="Times New Roman" panose="02020603050405020304" pitchFamily="18" charset="0"/>
                <a:ea typeface="Calibri" panose="020F0502020204030204" pitchFamily="34" charset="0"/>
              </a:rPr>
              <a:t>Tài liệu tham khảo</a:t>
            </a:r>
            <a:endParaRPr lang="en-US" sz="3600" dirty="0"/>
          </a:p>
        </p:txBody>
      </p:sp>
      <p:sp>
        <p:nvSpPr>
          <p:cNvPr id="2" name="Google Shape;433;p45">
            <a:extLst>
              <a:ext uri="{FF2B5EF4-FFF2-40B4-BE49-F238E27FC236}">
                <a16:creationId xmlns:a16="http://schemas.microsoft.com/office/drawing/2014/main" id="{9F8B857A-A434-1C60-906A-28E76CADDDE9}"/>
              </a:ext>
            </a:extLst>
          </p:cNvPr>
          <p:cNvSpPr txBox="1"/>
          <p:nvPr/>
        </p:nvSpPr>
        <p:spPr>
          <a:xfrm>
            <a:off x="8489934" y="4534337"/>
            <a:ext cx="453763" cy="30717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dirty="0">
                <a:solidFill>
                  <a:srgbClr val="C24445"/>
                </a:solidFill>
                <a:latin typeface="Aref Ruqaa" panose="02000503000000000000"/>
                <a:ea typeface="Aref Ruqaa" panose="02000503000000000000"/>
                <a:cs typeface="Aref Ruqaa" panose="02000503000000000000"/>
                <a:sym typeface="Aref Ruqaa" panose="02000503000000000000"/>
              </a:rPr>
              <a:t>37</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5" name="TextBox 4">
            <a:extLst>
              <a:ext uri="{FF2B5EF4-FFF2-40B4-BE49-F238E27FC236}">
                <a16:creationId xmlns:a16="http://schemas.microsoft.com/office/drawing/2014/main" id="{88A07894-A63D-D514-3017-EBB44909BEAE}"/>
              </a:ext>
            </a:extLst>
          </p:cNvPr>
          <p:cNvSpPr txBox="1"/>
          <p:nvPr/>
        </p:nvSpPr>
        <p:spPr>
          <a:xfrm>
            <a:off x="1076705" y="1367969"/>
            <a:ext cx="6401771" cy="2925609"/>
          </a:xfrm>
          <a:prstGeom prst="rect">
            <a:avLst/>
          </a:prstGeom>
          <a:noFill/>
        </p:spPr>
        <p:txBody>
          <a:bodyPr wrap="square">
            <a:spAutoFit/>
          </a:bodyPr>
          <a:lstStyle/>
          <a:p>
            <a:pPr>
              <a:lnSpc>
                <a:spcPct val="150000"/>
              </a:lnSpc>
              <a:spcAft>
                <a:spcPts val="1000"/>
              </a:spcAft>
            </a:pPr>
            <a:r>
              <a:rPr lang="vi-VN" sz="1800"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 </a:t>
            </a:r>
            <a:r>
              <a:rPr lang="vi-VN" sz="1800"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rPr>
              <a:t>https://www.w3.org/TR/webdriver1/</a:t>
            </a: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50000"/>
              </a:lnSpc>
              <a:spcAft>
                <a:spcPts val="1000"/>
              </a:spcAft>
            </a:pPr>
            <a:r>
              <a:rPr lang="vi-VN" sz="1800"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 </a:t>
            </a:r>
            <a:r>
              <a:rPr lang="vi-VN" sz="1800"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rPr>
              <a:t>https://www.browserstack.com/</a:t>
            </a: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50000"/>
              </a:lnSpc>
              <a:spcAft>
                <a:spcPts val="1000"/>
              </a:spcAft>
            </a:pPr>
            <a:r>
              <a:rPr lang="vi-VN" sz="1800"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 https://bizflycloud.vn/tin-tuc/gdpr-la-gi-nhung-yeu-cau-can-biet-ve-gdpr-20201016185800205.htm</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50000"/>
              </a:lnSpc>
              <a:spcAft>
                <a:spcPts val="1000"/>
              </a:spcAft>
            </a:pPr>
            <a:r>
              <a:rPr lang="vi-VN" sz="1800"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 </a:t>
            </a:r>
            <a:r>
              <a:rPr lang="vi-VN" sz="1800" dirty="0">
                <a:effectLst/>
                <a:latin typeface="Times New Roman" panose="02020603050405020304" pitchFamily="18" charset="0"/>
                <a:ea typeface="Times New Roman" panose="02020603050405020304" pitchFamily="18" charset="0"/>
                <a:cs typeface="Times New Roman" panose="02020603050405020304" pitchFamily="18" charset="0"/>
              </a:rPr>
              <a:t>https://howkteam.vn/course/khoa-hoc-lap-trinh-c-can-ban/c-la-gi-13</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70552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p79"/>
          <p:cNvSpPr txBox="1">
            <a:spLocks noGrp="1"/>
          </p:cNvSpPr>
          <p:nvPr>
            <p:ph type="title"/>
          </p:nvPr>
        </p:nvSpPr>
        <p:spPr>
          <a:xfrm>
            <a:off x="951157" y="1625574"/>
            <a:ext cx="4277700" cy="11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Thanks!</a:t>
            </a:r>
            <a:endParaRPr dirty="0"/>
          </a:p>
        </p:txBody>
      </p:sp>
      <p:sp>
        <p:nvSpPr>
          <p:cNvPr id="998" name="Google Shape;998;p79"/>
          <p:cNvSpPr/>
          <p:nvPr/>
        </p:nvSpPr>
        <p:spPr>
          <a:xfrm>
            <a:off x="2069412" y="3113175"/>
            <a:ext cx="416454" cy="416941"/>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 name="Google Shape;999;p79"/>
          <p:cNvGrpSpPr/>
          <p:nvPr/>
        </p:nvGrpSpPr>
        <p:grpSpPr>
          <a:xfrm>
            <a:off x="2610923" y="3113510"/>
            <a:ext cx="416928" cy="416502"/>
            <a:chOff x="3303268" y="3817349"/>
            <a:chExt cx="346056" cy="345674"/>
          </a:xfrm>
        </p:grpSpPr>
        <p:sp>
          <p:nvSpPr>
            <p:cNvPr id="1000" name="Google Shape;1000;p7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79"/>
          <p:cNvGrpSpPr/>
          <p:nvPr/>
        </p:nvGrpSpPr>
        <p:grpSpPr>
          <a:xfrm>
            <a:off x="3152925" y="3113638"/>
            <a:ext cx="416464" cy="416537"/>
            <a:chOff x="5549861" y="3817349"/>
            <a:chExt cx="345642" cy="345674"/>
          </a:xfrm>
        </p:grpSpPr>
        <p:sp>
          <p:nvSpPr>
            <p:cNvPr id="1005" name="Google Shape;1005;p7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09" name="Google Shape;1009;p79"/>
          <p:cNvPicPr preferRelativeResize="0"/>
          <p:nvPr/>
        </p:nvPicPr>
        <p:blipFill>
          <a:blip r:embed="rId3"/>
          <a:stretch>
            <a:fillRect/>
          </a:stretch>
        </p:blipFill>
        <p:spPr>
          <a:xfrm>
            <a:off x="5011503" y="838300"/>
            <a:ext cx="2943697" cy="3566281"/>
          </a:xfrm>
          <a:prstGeom prst="rect">
            <a:avLst/>
          </a:prstGeom>
          <a:noFill/>
          <a:ln>
            <a:noFill/>
          </a:ln>
        </p:spPr>
      </p:pic>
      <p:sp>
        <p:nvSpPr>
          <p:cNvPr id="2" name="Google Shape;433;p45">
            <a:extLst>
              <a:ext uri="{FF2B5EF4-FFF2-40B4-BE49-F238E27FC236}">
                <a16:creationId xmlns:a16="http://schemas.microsoft.com/office/drawing/2014/main" id="{5685CBF8-EB54-8B19-9E94-CD021DAFF464}"/>
              </a:ext>
            </a:extLst>
          </p:cNvPr>
          <p:cNvSpPr txBox="1"/>
          <p:nvPr/>
        </p:nvSpPr>
        <p:spPr>
          <a:xfrm>
            <a:off x="8489934" y="4580056"/>
            <a:ext cx="434610" cy="31198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38</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pic>
        <p:nvPicPr>
          <p:cNvPr id="519" name="Google Shape;519;p51"/>
          <p:cNvPicPr preferRelativeResize="0"/>
          <p:nvPr/>
        </p:nvPicPr>
        <p:blipFill rotWithShape="1">
          <a:blip r:embed="rId3">
            <a:alphaModFix amt="56000"/>
          </a:blip>
          <a:srcRect l="14508" t="32951" r="10161" b="23799"/>
          <a:stretch>
            <a:fillRect/>
          </a:stretch>
        </p:blipFill>
        <p:spPr>
          <a:xfrm>
            <a:off x="4028913" y="2553616"/>
            <a:ext cx="4822100" cy="841800"/>
          </a:xfrm>
          <a:prstGeom prst="rect">
            <a:avLst/>
          </a:prstGeom>
          <a:noFill/>
          <a:ln>
            <a:noFill/>
          </a:ln>
        </p:spPr>
      </p:pic>
      <p:pic>
        <p:nvPicPr>
          <p:cNvPr id="520" name="Google Shape;520;p51"/>
          <p:cNvPicPr preferRelativeResize="0"/>
          <p:nvPr/>
        </p:nvPicPr>
        <p:blipFill>
          <a:blip r:embed="rId4"/>
          <a:stretch>
            <a:fillRect/>
          </a:stretch>
        </p:blipFill>
        <p:spPr>
          <a:xfrm rot="5400000" flipH="1">
            <a:off x="-562201" y="135700"/>
            <a:ext cx="5642825" cy="5642825"/>
          </a:xfrm>
          <a:prstGeom prst="rect">
            <a:avLst/>
          </a:prstGeom>
          <a:noFill/>
          <a:ln>
            <a:noFill/>
          </a:ln>
        </p:spPr>
      </p:pic>
      <p:pic>
        <p:nvPicPr>
          <p:cNvPr id="525" name="Google Shape;525;p51"/>
          <p:cNvPicPr preferRelativeResize="0"/>
          <p:nvPr/>
        </p:nvPicPr>
        <p:blipFill>
          <a:blip r:embed="rId5"/>
          <a:stretch>
            <a:fillRect/>
          </a:stretch>
        </p:blipFill>
        <p:spPr>
          <a:xfrm>
            <a:off x="985893" y="2030652"/>
            <a:ext cx="2770349" cy="2269625"/>
          </a:xfrm>
          <a:prstGeom prst="rect">
            <a:avLst/>
          </a:prstGeom>
          <a:noFill/>
          <a:ln>
            <a:noFill/>
          </a:ln>
        </p:spPr>
      </p:pic>
      <p:pic>
        <p:nvPicPr>
          <p:cNvPr id="526" name="Google Shape;526;p51"/>
          <p:cNvPicPr preferRelativeResize="0"/>
          <p:nvPr/>
        </p:nvPicPr>
        <p:blipFill>
          <a:blip r:embed="rId6"/>
          <a:stretch>
            <a:fillRect/>
          </a:stretch>
        </p:blipFill>
        <p:spPr>
          <a:xfrm>
            <a:off x="2662718" y="1335666"/>
            <a:ext cx="949900" cy="1638850"/>
          </a:xfrm>
          <a:prstGeom prst="rect">
            <a:avLst/>
          </a:prstGeom>
          <a:noFill/>
          <a:ln>
            <a:noFill/>
          </a:ln>
        </p:spPr>
      </p:pic>
      <p:pic>
        <p:nvPicPr>
          <p:cNvPr id="527" name="Google Shape;527;p51"/>
          <p:cNvPicPr preferRelativeResize="0"/>
          <p:nvPr/>
        </p:nvPicPr>
        <p:blipFill>
          <a:blip r:embed="rId7"/>
          <a:stretch>
            <a:fillRect/>
          </a:stretch>
        </p:blipFill>
        <p:spPr>
          <a:xfrm>
            <a:off x="8230472" y="4440350"/>
            <a:ext cx="837854" cy="841800"/>
          </a:xfrm>
          <a:prstGeom prst="rect">
            <a:avLst/>
          </a:prstGeom>
          <a:noFill/>
          <a:ln>
            <a:noFill/>
          </a:ln>
        </p:spPr>
      </p:pic>
      <p:pic>
        <p:nvPicPr>
          <p:cNvPr id="528" name="Google Shape;528;p51"/>
          <p:cNvPicPr preferRelativeResize="0"/>
          <p:nvPr/>
        </p:nvPicPr>
        <p:blipFill rotWithShape="1">
          <a:blip r:embed="rId8"/>
          <a:srcRect l="357" r="347"/>
          <a:stretch>
            <a:fillRect/>
          </a:stretch>
        </p:blipFill>
        <p:spPr>
          <a:xfrm rot="10800000">
            <a:off x="7799302" y="34625"/>
            <a:ext cx="1344700" cy="964301"/>
          </a:xfrm>
          <a:prstGeom prst="rect">
            <a:avLst/>
          </a:prstGeom>
          <a:noFill/>
          <a:ln>
            <a:noFill/>
          </a:ln>
        </p:spPr>
      </p:pic>
      <p:pic>
        <p:nvPicPr>
          <p:cNvPr id="529" name="Google Shape;529;p51"/>
          <p:cNvPicPr preferRelativeResize="0"/>
          <p:nvPr/>
        </p:nvPicPr>
        <p:blipFill>
          <a:blip r:embed="rId9"/>
          <a:stretch>
            <a:fillRect/>
          </a:stretch>
        </p:blipFill>
        <p:spPr>
          <a:xfrm>
            <a:off x="-124627" y="4036156"/>
            <a:ext cx="837850" cy="1144832"/>
          </a:xfrm>
          <a:prstGeom prst="rect">
            <a:avLst/>
          </a:prstGeom>
          <a:noFill/>
          <a:ln>
            <a:noFill/>
          </a:ln>
        </p:spPr>
      </p:pic>
      <p:pic>
        <p:nvPicPr>
          <p:cNvPr id="530" name="Google Shape;530;p51"/>
          <p:cNvPicPr preferRelativeResize="0"/>
          <p:nvPr/>
        </p:nvPicPr>
        <p:blipFill rotWithShape="1">
          <a:blip r:embed="rId8"/>
          <a:srcRect l="357" r="347"/>
          <a:stretch>
            <a:fillRect/>
          </a:stretch>
        </p:blipFill>
        <p:spPr>
          <a:xfrm rot="10800000" flipH="1">
            <a:off x="2" y="57350"/>
            <a:ext cx="1344700" cy="964301"/>
          </a:xfrm>
          <a:prstGeom prst="rect">
            <a:avLst/>
          </a:prstGeom>
          <a:noFill/>
          <a:ln>
            <a:noFill/>
          </a:ln>
        </p:spPr>
      </p:pic>
      <p:sp>
        <p:nvSpPr>
          <p:cNvPr id="13" name="Google Shape;433;p45"/>
          <p:cNvSpPr txBox="1"/>
          <p:nvPr/>
        </p:nvSpPr>
        <p:spPr>
          <a:xfrm>
            <a:off x="8489934" y="4534337"/>
            <a:ext cx="274711" cy="2729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a:solidFill>
                  <a:srgbClr val="C24445"/>
                </a:solidFill>
                <a:latin typeface="Aref Ruqaa" panose="02000503000000000000"/>
                <a:ea typeface="Aref Ruqaa" panose="02000503000000000000"/>
                <a:cs typeface="Aref Ruqaa" panose="02000503000000000000"/>
                <a:sym typeface="Aref Ruqaa" panose="02000503000000000000"/>
              </a:rPr>
              <a:t>4</a:t>
            </a:r>
          </a:p>
        </p:txBody>
      </p:sp>
      <p:sp>
        <p:nvSpPr>
          <p:cNvPr id="4" name="Rectangle 3"/>
          <p:cNvSpPr/>
          <p:nvPr/>
        </p:nvSpPr>
        <p:spPr>
          <a:xfrm>
            <a:off x="3296275" y="2129481"/>
            <a:ext cx="5604590" cy="1477328"/>
          </a:xfrm>
          <a:prstGeom prst="rect">
            <a:avLst/>
          </a:prstGeom>
        </p:spPr>
        <p:txBody>
          <a:bodyPr wrap="square">
            <a:spAutoFit/>
          </a:bodyPr>
          <a:lstStyle/>
          <a:p>
            <a:pPr algn="ctr">
              <a:lnSpc>
                <a:spcPct val="150000"/>
              </a:lnSpc>
              <a:spcBef>
                <a:spcPts val="1200"/>
              </a:spcBef>
            </a:pPr>
            <a:r>
              <a:rPr lang="vi-VN" sz="3000" b="1" dirty="0">
                <a:latin typeface="Times New Roman" panose="02020603050405020304" pitchFamily="18" charset="0"/>
                <a:ea typeface="Times New Roman" panose="02020603050405020304" pitchFamily="18" charset="0"/>
                <a:cs typeface="Times New Roman" panose="02020603050405020304" pitchFamily="18" charset="0"/>
              </a:rPr>
              <a:t>CHƯƠNG 1: GIỚI THIỆU CHUNG VỀ ĐỀ TÀI</a:t>
            </a:r>
            <a:endParaRPr lang="en-US" sz="3000" b="1" kern="0" dirty="0">
              <a:solidFill>
                <a:srgbClr val="365F9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pic>
        <p:nvPicPr>
          <p:cNvPr id="542" name="Google Shape;542;p52"/>
          <p:cNvPicPr preferRelativeResize="0"/>
          <p:nvPr/>
        </p:nvPicPr>
        <p:blipFill>
          <a:blip r:embed="rId3"/>
          <a:stretch>
            <a:fillRect/>
          </a:stretch>
        </p:blipFill>
        <p:spPr>
          <a:xfrm>
            <a:off x="463037" y="352753"/>
            <a:ext cx="513926" cy="1157501"/>
          </a:xfrm>
          <a:prstGeom prst="rect">
            <a:avLst/>
          </a:prstGeom>
          <a:noFill/>
          <a:ln>
            <a:noFill/>
          </a:ln>
        </p:spPr>
      </p:pic>
      <p:pic>
        <p:nvPicPr>
          <p:cNvPr id="544" name="Google Shape;544;p52"/>
          <p:cNvPicPr preferRelativeResize="0"/>
          <p:nvPr/>
        </p:nvPicPr>
        <p:blipFill>
          <a:blip r:embed="rId4"/>
          <a:stretch>
            <a:fillRect/>
          </a:stretch>
        </p:blipFill>
        <p:spPr>
          <a:xfrm>
            <a:off x="8342504" y="3199841"/>
            <a:ext cx="574600" cy="991346"/>
          </a:xfrm>
          <a:prstGeom prst="rect">
            <a:avLst/>
          </a:prstGeom>
          <a:noFill/>
          <a:ln>
            <a:noFill/>
          </a:ln>
        </p:spPr>
      </p:pic>
      <p:sp>
        <p:nvSpPr>
          <p:cNvPr id="9" name="Google Shape;433;p45"/>
          <p:cNvSpPr txBox="1"/>
          <p:nvPr/>
        </p:nvSpPr>
        <p:spPr>
          <a:xfrm>
            <a:off x="8489934" y="4534337"/>
            <a:ext cx="274711" cy="2729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a:solidFill>
                  <a:srgbClr val="C24445"/>
                </a:solidFill>
                <a:latin typeface="Aref Ruqaa" panose="02000503000000000000"/>
                <a:ea typeface="Aref Ruqaa" panose="02000503000000000000"/>
                <a:cs typeface="Aref Ruqaa" panose="02000503000000000000"/>
                <a:sym typeface="Aref Ruqaa" panose="02000503000000000000"/>
              </a:rPr>
              <a:t>5</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4" name="Google Shape;535;p52">
            <a:extLst>
              <a:ext uri="{FF2B5EF4-FFF2-40B4-BE49-F238E27FC236}">
                <a16:creationId xmlns:a16="http://schemas.microsoft.com/office/drawing/2014/main" id="{A0AF6A50-B005-BA65-BF52-A694F42E1578}"/>
              </a:ext>
            </a:extLst>
          </p:cNvPr>
          <p:cNvSpPr txBox="1">
            <a:spLocks/>
          </p:cNvSpPr>
          <p:nvPr/>
        </p:nvSpPr>
        <p:spPr>
          <a:xfrm>
            <a:off x="976963" y="3722373"/>
            <a:ext cx="7447037" cy="99134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000"/>
              <a:buFont typeface="Aref Ruqaa" panose="02000503000000000000"/>
              <a:buNone/>
              <a:defRPr sz="2000" b="0" i="0" u="none" strike="noStrike" cap="none">
                <a:solidFill>
                  <a:schemeClr val="dk2"/>
                </a:solidFill>
                <a:latin typeface="Aref Ruqaa" panose="02000503000000000000"/>
                <a:ea typeface="Aref Ruqaa" panose="02000503000000000000"/>
                <a:cs typeface="Aref Ruqaa" panose="02000503000000000000"/>
                <a:sym typeface="Aref Ruqaa" panose="02000503000000000000"/>
              </a:defRPr>
            </a:lvl1pPr>
            <a:lvl2pPr marR="0" lvl="1"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chemeClr val="dk2"/>
              </a:buClr>
              <a:buSzPts val="2000"/>
              <a:buFont typeface="Arial" panose="020B0604020202020204"/>
              <a:buNone/>
              <a:defRPr sz="2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algn="just"/>
            <a:endParaRPr lang="en-US" sz="1900" dirty="0">
              <a:solidFill>
                <a:srgbClr val="000000"/>
              </a:solidFill>
              <a:latin typeface="Times New Roman" panose="02020603050405020304" pitchFamily="18" charset="0"/>
              <a:ea typeface="Nunito"/>
              <a:cs typeface="Times New Roman" panose="02020603050405020304" pitchFamily="18" charset="0"/>
            </a:endParaRPr>
          </a:p>
        </p:txBody>
      </p:sp>
      <p:sp>
        <p:nvSpPr>
          <p:cNvPr id="5" name="Rectangle 4"/>
          <p:cNvSpPr/>
          <p:nvPr/>
        </p:nvSpPr>
        <p:spPr>
          <a:xfrm>
            <a:off x="570384" y="1201936"/>
            <a:ext cx="8110579" cy="2950744"/>
          </a:xfrm>
          <a:prstGeom prst="rect">
            <a:avLst/>
          </a:prstGeom>
        </p:spPr>
        <p:txBody>
          <a:bodyPr wrap="square">
            <a:spAutoFit/>
          </a:bodyPr>
          <a:lstStyle/>
          <a:p>
            <a:pPr indent="457200" algn="just">
              <a:lnSpc>
                <a:spcPct val="150000"/>
              </a:lnSpc>
              <a:spcBef>
                <a:spcPts val="200"/>
              </a:spcBef>
            </a:pPr>
            <a:r>
              <a:rPr lang="vi-VN" sz="1800" dirty="0">
                <a:effectLst/>
                <a:latin typeface="Times New Roman" panose="02020603050405020304" pitchFamily="18" charset="0"/>
                <a:ea typeface="Times New Roman" panose="02020603050405020304" pitchFamily="18" charset="0"/>
                <a:cs typeface="Times New Roman" panose="02020603050405020304" pitchFamily="18" charset="0"/>
              </a:rPr>
              <a:t>Trong cuộc sống hiện nay, không khó để có thể tìm kiếm một quán nước, quán caffe, ngoài nhu cầu giải khát, thưởng thức những món nước lạ thì còn có thể trò chuyện cùng bạn bè, gia đình, việc học nhóm tại quá caffe cũng rất quen thuộc đối với các bạn trẻ. Và để đáp ứng nhu cầu đó của con người thì ngày nay việc kinh doanh quán caffe không còn quá xa lạ với mọi người. Các quán cà phê mọc lên như nấm, đủ thể loại, đủ hình thức thu hút khách hàng. Ngoài ra, thức uống cũng là một phần quan trọng dẫn đến lượng khách đến quán nhiều hay ít.</a:t>
            </a:r>
            <a:endParaRPr lang="vi-VN"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4119A47-D9E3-7511-80D5-A6967DB93B05}"/>
              </a:ext>
            </a:extLst>
          </p:cNvPr>
          <p:cNvSpPr txBox="1"/>
          <p:nvPr/>
        </p:nvSpPr>
        <p:spPr>
          <a:xfrm>
            <a:off x="1938526" y="557796"/>
            <a:ext cx="5266945" cy="457754"/>
          </a:xfrm>
          <a:prstGeom prst="rect">
            <a:avLst/>
          </a:prstGeom>
          <a:noFill/>
        </p:spPr>
        <p:txBody>
          <a:bodyPr wrap="square">
            <a:spAutoFit/>
          </a:bodyPr>
          <a:lstStyle/>
          <a:p>
            <a:pPr algn="ctr">
              <a:lnSpc>
                <a:spcPct val="150000"/>
              </a:lnSpc>
              <a:spcBef>
                <a:spcPts val="1200"/>
              </a:spcBef>
            </a:pPr>
            <a:r>
              <a:rPr lang="vi-VN" sz="1800" b="1" dirty="0">
                <a:latin typeface="Times New Roman" panose="02020603050405020304" pitchFamily="18" charset="0"/>
                <a:ea typeface="Times New Roman" panose="02020603050405020304" pitchFamily="18" charset="0"/>
                <a:cs typeface="Times New Roman" panose="02020603050405020304" pitchFamily="18" charset="0"/>
              </a:rPr>
              <a:t>CHƯƠNG 1: GIỚI THIỆU CHUNG VỀ ĐỀ TÀI</a:t>
            </a:r>
            <a:endParaRPr lang="en-US" sz="1800" b="1" dirty="0">
              <a:solidFill>
                <a:srgbClr val="365F91"/>
              </a:solidFill>
              <a:latin typeface="Cambria" panose="020405030504060302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609601" y="560807"/>
            <a:ext cx="7690338" cy="3628366"/>
          </a:xfrm>
          <a:prstGeom prst="rect">
            <a:avLst/>
          </a:prstGeom>
        </p:spPr>
        <p:txBody>
          <a:bodyPr wrap="square">
            <a:spAutoFit/>
          </a:bodyPr>
          <a:lstStyle/>
          <a:p>
            <a:pPr indent="457200" algn="just">
              <a:lnSpc>
                <a:spcPct val="150000"/>
              </a:lnSpc>
              <a:spcAft>
                <a:spcPts val="1000"/>
              </a:spcAft>
            </a:pPr>
            <a:r>
              <a:rPr lang="vi-VN" sz="1800" b="1" dirty="0">
                <a:latin typeface="Times New Roman" panose="02020603050405020304" pitchFamily="18" charset="0"/>
                <a:ea typeface="Times New Roman" panose="02020603050405020304" pitchFamily="18" charset="0"/>
                <a:cs typeface="Times New Roman" panose="02020603050405020304" pitchFamily="18" charset="0"/>
              </a:rPr>
              <a:t>Dưới đây là một số lý mục tiêu đề tài: </a:t>
            </a:r>
            <a:endParaRPr lang="en-US" sz="1800" b="1" dirty="0">
              <a:latin typeface="Calibri" panose="020F0502020204030204" pitchFamily="34" charset="0"/>
              <a:ea typeface="Times New Roman" panose="02020603050405020304" pitchFamily="18" charset="0"/>
              <a:cs typeface="Times New Roman" panose="02020603050405020304" pitchFamily="18" charset="0"/>
            </a:endParaRPr>
          </a:p>
          <a:p>
            <a:pPr indent="457200" algn="just">
              <a:lnSpc>
                <a:spcPct val="150000"/>
              </a:lnSpc>
              <a:spcAft>
                <a:spcPts val="1000"/>
              </a:spcAft>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Phần mềm hỗ trợ trong việc quản lý các nghiệp vụ như tính tiền, in hóa đơn, thống kê, quản lý nhân viên, lương bổng...v.v. Phần mềm quản lý bán hàng quán cà phê giúp cho người sử dụng tiết kiệm được thời gian, nhanh chóng, thao tác đơn giản, dễ dàng sử dụng và quản lý. </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57200" algn="just">
              <a:lnSpc>
                <a:spcPct val="150000"/>
              </a:lnSpc>
              <a:spcAft>
                <a:spcPts val="1000"/>
              </a:spcAft>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Xây dựng một hệ thống mới phù hợp, dễ hiểu, dễ sử dụng cho người dùng phần mềm. Hiểu được hệ thống quản lý bán hàng, cần quản lý những mảng nào để xây dựng ứng dụng cho phù hợp nhu cầu thực tiễn. </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2" name="Google Shape;433;p45">
            <a:extLst>
              <a:ext uri="{FF2B5EF4-FFF2-40B4-BE49-F238E27FC236}">
                <a16:creationId xmlns:a16="http://schemas.microsoft.com/office/drawing/2014/main" id="{C2F069CD-D910-0E7C-B238-AF6C0872ACCA}"/>
              </a:ext>
            </a:extLst>
          </p:cNvPr>
          <p:cNvSpPr txBox="1"/>
          <p:nvPr/>
        </p:nvSpPr>
        <p:spPr>
          <a:xfrm>
            <a:off x="8489934" y="4534337"/>
            <a:ext cx="274711" cy="2729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6</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Tree>
    <p:extLst>
      <p:ext uri="{BB962C8B-B14F-4D97-AF65-F5344CB8AC3E}">
        <p14:creationId xmlns:p14="http://schemas.microsoft.com/office/powerpoint/2010/main" val="1343271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625231" y="1404869"/>
            <a:ext cx="7690338" cy="1838132"/>
          </a:xfrm>
          <a:prstGeom prst="rect">
            <a:avLst/>
          </a:prstGeom>
        </p:spPr>
        <p:txBody>
          <a:bodyPr wrap="square">
            <a:spAutoFit/>
          </a:bodyPr>
          <a:lstStyle/>
          <a:p>
            <a:pPr indent="457200" algn="just">
              <a:lnSpc>
                <a:spcPct val="150000"/>
              </a:lnSpc>
              <a:spcAft>
                <a:spcPts val="1000"/>
              </a:spcAft>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Giúp quản lý hệ thống của quản trở nên tối ưu hơn, công tác quản lý dễ dàng và tiện lợi hơn. </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57200" algn="just">
              <a:lnSpc>
                <a:spcPct val="150000"/>
              </a:lnSpc>
              <a:spcAft>
                <a:spcPts val="1000"/>
              </a:spcAft>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Giúp bản thân có thêm khả năng sáng tạo, tư duy thông qua thiết kế giao diện tương tác với người dùng, vận dụng kiến thức bản thân vào thực tiễn.</a:t>
            </a:r>
            <a:endParaRPr lang="vi-V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2" name="Google Shape;433;p45">
            <a:extLst>
              <a:ext uri="{FF2B5EF4-FFF2-40B4-BE49-F238E27FC236}">
                <a16:creationId xmlns:a16="http://schemas.microsoft.com/office/drawing/2014/main" id="{C2F069CD-D910-0E7C-B238-AF6C0872ACCA}"/>
              </a:ext>
            </a:extLst>
          </p:cNvPr>
          <p:cNvSpPr txBox="1"/>
          <p:nvPr/>
        </p:nvSpPr>
        <p:spPr>
          <a:xfrm>
            <a:off x="8489934" y="4534337"/>
            <a:ext cx="274711" cy="2729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7</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Tree>
    <p:extLst>
      <p:ext uri="{BB962C8B-B14F-4D97-AF65-F5344CB8AC3E}">
        <p14:creationId xmlns:p14="http://schemas.microsoft.com/office/powerpoint/2010/main" val="4103962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pic>
        <p:nvPicPr>
          <p:cNvPr id="520" name="Google Shape;520;p51"/>
          <p:cNvPicPr preferRelativeResize="0"/>
          <p:nvPr/>
        </p:nvPicPr>
        <p:blipFill>
          <a:blip r:embed="rId3"/>
          <a:stretch>
            <a:fillRect/>
          </a:stretch>
        </p:blipFill>
        <p:spPr>
          <a:xfrm rot="5400000" flipH="1">
            <a:off x="-940485" y="-148813"/>
            <a:ext cx="5642825" cy="5642825"/>
          </a:xfrm>
          <a:prstGeom prst="rect">
            <a:avLst/>
          </a:prstGeom>
          <a:noFill/>
          <a:ln>
            <a:noFill/>
          </a:ln>
        </p:spPr>
      </p:pic>
      <p:pic>
        <p:nvPicPr>
          <p:cNvPr id="525" name="Google Shape;525;p51"/>
          <p:cNvPicPr preferRelativeResize="0"/>
          <p:nvPr/>
        </p:nvPicPr>
        <p:blipFill>
          <a:blip r:embed="rId4"/>
          <a:stretch>
            <a:fillRect/>
          </a:stretch>
        </p:blipFill>
        <p:spPr>
          <a:xfrm>
            <a:off x="1025304" y="1712922"/>
            <a:ext cx="2770349" cy="2269625"/>
          </a:xfrm>
          <a:prstGeom prst="rect">
            <a:avLst/>
          </a:prstGeom>
          <a:noFill/>
          <a:ln>
            <a:noFill/>
          </a:ln>
        </p:spPr>
      </p:pic>
      <p:pic>
        <p:nvPicPr>
          <p:cNvPr id="526" name="Google Shape;526;p51"/>
          <p:cNvPicPr preferRelativeResize="0"/>
          <p:nvPr/>
        </p:nvPicPr>
        <p:blipFill>
          <a:blip r:embed="rId5"/>
          <a:stretch>
            <a:fillRect/>
          </a:stretch>
        </p:blipFill>
        <p:spPr>
          <a:xfrm>
            <a:off x="2577077" y="1033750"/>
            <a:ext cx="949900" cy="1638850"/>
          </a:xfrm>
          <a:prstGeom prst="rect">
            <a:avLst/>
          </a:prstGeom>
          <a:noFill/>
          <a:ln>
            <a:noFill/>
          </a:ln>
        </p:spPr>
      </p:pic>
      <p:pic>
        <p:nvPicPr>
          <p:cNvPr id="527" name="Google Shape;527;p51"/>
          <p:cNvPicPr preferRelativeResize="0"/>
          <p:nvPr/>
        </p:nvPicPr>
        <p:blipFill>
          <a:blip r:embed="rId6"/>
          <a:stretch>
            <a:fillRect/>
          </a:stretch>
        </p:blipFill>
        <p:spPr>
          <a:xfrm>
            <a:off x="8230472" y="4353722"/>
            <a:ext cx="837854" cy="841800"/>
          </a:xfrm>
          <a:prstGeom prst="rect">
            <a:avLst/>
          </a:prstGeom>
          <a:noFill/>
          <a:ln>
            <a:noFill/>
          </a:ln>
        </p:spPr>
      </p:pic>
      <p:pic>
        <p:nvPicPr>
          <p:cNvPr id="528" name="Google Shape;528;p51"/>
          <p:cNvPicPr preferRelativeResize="0"/>
          <p:nvPr/>
        </p:nvPicPr>
        <p:blipFill rotWithShape="1">
          <a:blip r:embed="rId7"/>
          <a:srcRect l="357" r="347"/>
          <a:stretch>
            <a:fillRect/>
          </a:stretch>
        </p:blipFill>
        <p:spPr>
          <a:xfrm rot="10800000">
            <a:off x="7799302" y="34625"/>
            <a:ext cx="1344700" cy="964301"/>
          </a:xfrm>
          <a:prstGeom prst="rect">
            <a:avLst/>
          </a:prstGeom>
          <a:noFill/>
          <a:ln>
            <a:noFill/>
          </a:ln>
        </p:spPr>
      </p:pic>
      <p:pic>
        <p:nvPicPr>
          <p:cNvPr id="529" name="Google Shape;529;p51"/>
          <p:cNvPicPr preferRelativeResize="0"/>
          <p:nvPr/>
        </p:nvPicPr>
        <p:blipFill>
          <a:blip r:embed="rId8"/>
          <a:stretch>
            <a:fillRect/>
          </a:stretch>
        </p:blipFill>
        <p:spPr>
          <a:xfrm>
            <a:off x="-124627" y="4036156"/>
            <a:ext cx="837850" cy="1144832"/>
          </a:xfrm>
          <a:prstGeom prst="rect">
            <a:avLst/>
          </a:prstGeom>
          <a:noFill/>
          <a:ln>
            <a:noFill/>
          </a:ln>
        </p:spPr>
      </p:pic>
      <p:pic>
        <p:nvPicPr>
          <p:cNvPr id="530" name="Google Shape;530;p51"/>
          <p:cNvPicPr preferRelativeResize="0"/>
          <p:nvPr/>
        </p:nvPicPr>
        <p:blipFill rotWithShape="1">
          <a:blip r:embed="rId7"/>
          <a:srcRect l="357" r="347"/>
          <a:stretch>
            <a:fillRect/>
          </a:stretch>
        </p:blipFill>
        <p:spPr>
          <a:xfrm rot="10800000" flipH="1">
            <a:off x="2" y="57350"/>
            <a:ext cx="1344700" cy="964301"/>
          </a:xfrm>
          <a:prstGeom prst="rect">
            <a:avLst/>
          </a:prstGeom>
          <a:noFill/>
          <a:ln>
            <a:noFill/>
          </a:ln>
        </p:spPr>
      </p:pic>
      <p:sp>
        <p:nvSpPr>
          <p:cNvPr id="2" name="Google Shape;433;p45">
            <a:extLst>
              <a:ext uri="{FF2B5EF4-FFF2-40B4-BE49-F238E27FC236}">
                <a16:creationId xmlns:a16="http://schemas.microsoft.com/office/drawing/2014/main" id="{E3F540E3-C375-0DD3-C26C-FD8065F9CF75}"/>
              </a:ext>
            </a:extLst>
          </p:cNvPr>
          <p:cNvSpPr txBox="1"/>
          <p:nvPr/>
        </p:nvSpPr>
        <p:spPr>
          <a:xfrm>
            <a:off x="8489934" y="4534337"/>
            <a:ext cx="453763" cy="30717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dirty="0">
                <a:solidFill>
                  <a:srgbClr val="C24445"/>
                </a:solidFill>
                <a:latin typeface="Aref Ruqaa" panose="02000503000000000000"/>
                <a:ea typeface="Aref Ruqaa" panose="02000503000000000000"/>
                <a:cs typeface="Aref Ruqaa" panose="02000503000000000000"/>
                <a:sym typeface="Aref Ruqaa" panose="02000503000000000000"/>
              </a:rPr>
              <a:t>8</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
        <p:nvSpPr>
          <p:cNvPr id="5" name="Rectangle 4"/>
          <p:cNvSpPr/>
          <p:nvPr/>
        </p:nvSpPr>
        <p:spPr>
          <a:xfrm>
            <a:off x="3526977" y="1853175"/>
            <a:ext cx="5126110" cy="1480598"/>
          </a:xfrm>
          <a:prstGeom prst="rect">
            <a:avLst/>
          </a:prstGeom>
        </p:spPr>
        <p:txBody>
          <a:bodyPr wrap="square">
            <a:spAutoFit/>
          </a:bodyPr>
          <a:lstStyle/>
          <a:p>
            <a:pPr algn="ctr">
              <a:lnSpc>
                <a:spcPct val="150000"/>
              </a:lnSpc>
              <a:spcBef>
                <a:spcPts val="1200"/>
              </a:spcBef>
            </a:pPr>
            <a:r>
              <a:rPr lang="vi-VN" sz="3000" b="1" dirty="0">
                <a:latin typeface="Times New Roman" panose="02020603050405020304" pitchFamily="18" charset="0"/>
                <a:ea typeface="Times New Roman" panose="02020603050405020304" pitchFamily="18" charset="0"/>
                <a:cs typeface="Times New Roman" panose="02020603050405020304" pitchFamily="18" charset="0"/>
              </a:rPr>
              <a:t>CHƯƠNG 2: </a:t>
            </a:r>
            <a:r>
              <a:rPr lang="vi-VN" sz="3200" b="1" dirty="0">
                <a:solidFill>
                  <a:srgbClr val="000000"/>
                </a:solidFill>
                <a:effectLst/>
                <a:latin typeface="Times New Roman" panose="02020603050405020304" pitchFamily="18" charset="0"/>
                <a:ea typeface="Times New Roman" panose="02020603050405020304" pitchFamily="18" charset="0"/>
              </a:rPr>
              <a:t>CÁC CÔNG NGHỆ LIÊN QUAN</a:t>
            </a:r>
            <a:endParaRPr lang="en-US" sz="3000" b="1" dirty="0">
              <a:solidFill>
                <a:srgbClr val="365F91"/>
              </a:solidFill>
              <a:latin typeface="Cambria" panose="020405030504060302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5894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586277" y="1387218"/>
            <a:ext cx="3689478" cy="1550874"/>
          </a:xfrm>
          <a:prstGeom prst="rect">
            <a:avLst/>
          </a:prstGeom>
        </p:spPr>
        <p:txBody>
          <a:bodyPr wrap="square">
            <a:spAutoFit/>
          </a:bodyPr>
          <a:lstStyle/>
          <a:p>
            <a:pPr marL="742950" lvl="1" indent="-285750">
              <a:lnSpc>
                <a:spcPct val="150000"/>
              </a:lnSpc>
              <a:spcAft>
                <a:spcPts val="1000"/>
              </a:spcAft>
              <a:buFont typeface="+mj-lt"/>
              <a:buAutoNum type="arabicPeriod"/>
            </a:pPr>
            <a:r>
              <a:rPr lang="vi-V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Ngôn ngữ lập trình C#.</a:t>
            </a:r>
            <a:endPar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nSpc>
                <a:spcPct val="150000"/>
              </a:lnSpc>
              <a:spcAft>
                <a:spcPts val="1000"/>
              </a:spcAft>
              <a:buFont typeface="+mj-lt"/>
              <a:buAutoNum type="arabicPeriod"/>
            </a:pPr>
            <a:r>
              <a:rPr lang="vi-V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Cơ sở dữ liệu SQL</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Aft>
                <a:spcPts val="1000"/>
              </a:spcAft>
              <a:buFont typeface="+mj-lt"/>
              <a:buAutoNum type="arabicPeriod"/>
            </a:pPr>
            <a:r>
              <a:rPr lang="vi-V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Ứng dụng Chatbot</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Google Shape;433;p45">
            <a:extLst>
              <a:ext uri="{FF2B5EF4-FFF2-40B4-BE49-F238E27FC236}">
                <a16:creationId xmlns:a16="http://schemas.microsoft.com/office/drawing/2014/main" id="{72A72E09-4868-4F86-8E11-AEC4F66CD33E}"/>
              </a:ext>
            </a:extLst>
          </p:cNvPr>
          <p:cNvSpPr txBox="1"/>
          <p:nvPr/>
        </p:nvSpPr>
        <p:spPr>
          <a:xfrm>
            <a:off x="8489934" y="4534337"/>
            <a:ext cx="274711" cy="2729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500" b="1" dirty="0">
                <a:solidFill>
                  <a:srgbClr val="C24445"/>
                </a:solidFill>
                <a:latin typeface="Aref Ruqaa" panose="02000503000000000000"/>
                <a:ea typeface="Aref Ruqaa" panose="02000503000000000000"/>
                <a:cs typeface="Aref Ruqaa" panose="02000503000000000000"/>
                <a:sym typeface="Aref Ruqaa" panose="02000503000000000000"/>
              </a:rPr>
              <a:t>9</a:t>
            </a:r>
            <a:endParaRPr sz="1500" b="1" dirty="0">
              <a:solidFill>
                <a:srgbClr val="C24445"/>
              </a:solidFill>
              <a:latin typeface="Aref Ruqaa" panose="02000503000000000000"/>
              <a:ea typeface="Aref Ruqaa" panose="02000503000000000000"/>
              <a:cs typeface="Aref Ruqaa" panose="02000503000000000000"/>
              <a:sym typeface="Aref Ruqaa" panose="02000503000000000000"/>
            </a:endParaRPr>
          </a:p>
        </p:txBody>
      </p:sp>
    </p:spTree>
    <p:extLst>
      <p:ext uri="{BB962C8B-B14F-4D97-AF65-F5344CB8AC3E}">
        <p14:creationId xmlns:p14="http://schemas.microsoft.com/office/powerpoint/2010/main" val="3267465399"/>
      </p:ext>
    </p:extLst>
  </p:cSld>
  <p:clrMapOvr>
    <a:masterClrMapping/>
  </p:clrMapOvr>
</p:sld>
</file>

<file path=ppt/theme/theme1.xml><?xml version="1.0" encoding="utf-8"?>
<a:theme xmlns:a="http://schemas.openxmlformats.org/drawingml/2006/main" name="Language Arts for High School - 9th Grade: POV and Narrative Voice by Slidesgo">
  <a:themeElements>
    <a:clrScheme name="Simple Light">
      <a:dk1>
        <a:srgbClr val="783F04"/>
      </a:dk1>
      <a:lt1>
        <a:srgbClr val="FFFFFF"/>
      </a:lt1>
      <a:dk2>
        <a:srgbClr val="C24445"/>
      </a:dk2>
      <a:lt2>
        <a:srgbClr val="FFFFFF"/>
      </a:lt2>
      <a:accent1>
        <a:srgbClr val="D3A245"/>
      </a:accent1>
      <a:accent2>
        <a:srgbClr val="72627C"/>
      </a:accent2>
      <a:accent3>
        <a:srgbClr val="FFFFFF"/>
      </a:accent3>
      <a:accent4>
        <a:srgbClr val="FFFFFF"/>
      </a:accent4>
      <a:accent5>
        <a:srgbClr val="FFFFFF"/>
      </a:accent5>
      <a:accent6>
        <a:srgbClr val="FFFFFF"/>
      </a:accent6>
      <a:hlink>
        <a:srgbClr val="783F0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1614</TotalTime>
  <Words>3784</Words>
  <Application>Microsoft Office PowerPoint</Application>
  <PresentationFormat>On-screen Show (16:9)</PresentationFormat>
  <Paragraphs>244</Paragraphs>
  <Slides>38</Slides>
  <Notes>29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Arial</vt:lpstr>
      <vt:lpstr>Symbol</vt:lpstr>
      <vt:lpstr>Times New Roman</vt:lpstr>
      <vt:lpstr>Calibri</vt:lpstr>
      <vt:lpstr>Roboto</vt:lpstr>
      <vt:lpstr>Anaheim</vt:lpstr>
      <vt:lpstr>Nunito</vt:lpstr>
      <vt:lpstr>Aref Ruqaa</vt:lpstr>
      <vt:lpstr>Cambria</vt:lpstr>
      <vt:lpstr>Language Arts for High School - 9th Grade: POV and Narrative Voice by Slidesgo</vt:lpstr>
      <vt:lpstr>ĐỀ TÀI: QUẢN LÍ CAFE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Cơ Sở Dữ Liệu SQL &amp; DEMO</dc:title>
  <dc:creator/>
  <cp:lastModifiedBy>khang quách</cp:lastModifiedBy>
  <cp:revision>238</cp:revision>
  <dcterms:created xsi:type="dcterms:W3CDTF">2022-04-26T14:18:00Z</dcterms:created>
  <dcterms:modified xsi:type="dcterms:W3CDTF">2023-11-30T17:08:00Z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186F5E7BAB8D47CCB1ED5BBAE7A97000</vt:lpwstr>
  </property>
  <property fmtid="{D5CDD505-2E9C-101B-9397-08002B2CF9AE}" pid="3" name="KSOProductBuildVer">
    <vt:lpwstr>1033-11.2.0.11537</vt:lpwstr>
  </property>
</Properties>
</file>